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7" r:id="rId2"/>
    <p:sldId id="262" r:id="rId3"/>
    <p:sldId id="263" r:id="rId4"/>
    <p:sldId id="306" r:id="rId5"/>
    <p:sldId id="301" r:id="rId6"/>
    <p:sldId id="299" r:id="rId7"/>
    <p:sldId id="300" r:id="rId8"/>
    <p:sldId id="302" r:id="rId9"/>
    <p:sldId id="267" r:id="rId10"/>
    <p:sldId id="304" r:id="rId11"/>
    <p:sldId id="316" r:id="rId12"/>
    <p:sldId id="303" r:id="rId13"/>
    <p:sldId id="305" r:id="rId14"/>
    <p:sldId id="315" r:id="rId15"/>
    <p:sldId id="307" r:id="rId16"/>
    <p:sldId id="308" r:id="rId17"/>
    <p:sldId id="309" r:id="rId18"/>
    <p:sldId id="310" r:id="rId19"/>
    <p:sldId id="312" r:id="rId20"/>
    <p:sldId id="271" r:id="rId21"/>
    <p:sldId id="313" r:id="rId22"/>
    <p:sldId id="314" r:id="rId23"/>
    <p:sldId id="272" r:id="rId24"/>
    <p:sldId id="273" r:id="rId25"/>
    <p:sldId id="275" r:id="rId26"/>
    <p:sldId id="290" r:id="rId27"/>
    <p:sldId id="276" r:id="rId28"/>
    <p:sldId id="277" r:id="rId29"/>
    <p:sldId id="268" r:id="rId30"/>
    <p:sldId id="281" r:id="rId31"/>
    <p:sldId id="293" r:id="rId32"/>
    <p:sldId id="294" r:id="rId33"/>
    <p:sldId id="318" r:id="rId34"/>
    <p:sldId id="298" r:id="rId35"/>
    <p:sldId id="296" r:id="rId36"/>
    <p:sldId id="264" r:id="rId37"/>
    <p:sldId id="265" r:id="rId38"/>
    <p:sldId id="289" r:id="rId39"/>
    <p:sldId id="266" r:id="rId40"/>
    <p:sldId id="274" r:id="rId41"/>
    <p:sldId id="269" r:id="rId42"/>
    <p:sldId id="284" r:id="rId43"/>
    <p:sldId id="291" r:id="rId44"/>
    <p:sldId id="285" r:id="rId45"/>
    <p:sldId id="286" r:id="rId46"/>
    <p:sldId id="270" r:id="rId47"/>
    <p:sldId id="282" r:id="rId48"/>
    <p:sldId id="287" r:id="rId49"/>
    <p:sldId id="288" r:id="rId50"/>
    <p:sldId id="283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D0DE"/>
    <a:srgbClr val="8497B0"/>
    <a:srgbClr val="F1F7FF"/>
    <a:srgbClr val="191953"/>
    <a:srgbClr val="3F3F6F"/>
    <a:srgbClr val="00003C"/>
    <a:srgbClr val="92D050"/>
    <a:srgbClr val="44546A"/>
    <a:srgbClr val="1A73DE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2319" autoAdjust="0"/>
  </p:normalViewPr>
  <p:slideViewPr>
    <p:cSldViewPr snapToGrid="0">
      <p:cViewPr varScale="1">
        <p:scale>
          <a:sx n="94" d="100"/>
          <a:sy n="94" d="100"/>
        </p:scale>
        <p:origin x="123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BF99CE-84CD-4922-85AD-CCB2DDC63F40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C14F3-0D47-4899-ACA4-30EE8F890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43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confinder.com/" TargetMode="External"/><Relationship Id="rId3" Type="http://schemas.openxmlformats.org/officeDocument/2006/relationships/hyperlink" Target="https://konlpy.org/en/latest/" TargetMode="External"/><Relationship Id="rId7" Type="http://schemas.openxmlformats.org/officeDocument/2006/relationships/hyperlink" Target="https://www.free-powerpoint-templates-design.com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pptbizcam.co.kr/" TargetMode="External"/><Relationship Id="rId5" Type="http://schemas.openxmlformats.org/officeDocument/2006/relationships/hyperlink" Target="http://freesearch.pe.kr/archives/category/deep-learning" TargetMode="External"/><Relationship Id="rId4" Type="http://schemas.openxmlformats.org/officeDocument/2006/relationships/hyperlink" Target="https://lovit.github.io/nlp/2018/04/09/three_tokenizers_soynlp/" TargetMode="External"/><Relationship Id="rId9" Type="http://schemas.openxmlformats.org/officeDocument/2006/relationships/hyperlink" Target="https://loading.io/" TargetMode="Externa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se.co.kr/product/ProductMeta.do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tworld.co.kr/slideshow/85296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 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소개 </a:t>
            </a:r>
            <a:r>
              <a:rPr lang="en-US" altLang="ko-KR" dirty="0"/>
              <a:t>: Introduce Our Team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개요 </a:t>
            </a:r>
            <a:r>
              <a:rPr lang="en-US" altLang="ko-KR" dirty="0"/>
              <a:t>: General Outline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일정 </a:t>
            </a:r>
            <a:r>
              <a:rPr lang="en-US" altLang="ko-KR" dirty="0"/>
              <a:t>: WBS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내용 </a:t>
            </a:r>
            <a:r>
              <a:rPr lang="en-US" altLang="ko-KR" dirty="0"/>
              <a:t>: Details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시연 </a:t>
            </a:r>
            <a:r>
              <a:rPr lang="en-US" altLang="ko-KR" dirty="0"/>
              <a:t>: Test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기타 </a:t>
            </a:r>
            <a:r>
              <a:rPr lang="en-US" altLang="ko-KR" dirty="0"/>
              <a:t>: Complement,</a:t>
            </a:r>
            <a:r>
              <a:rPr lang="ko-KR" altLang="en-US" dirty="0"/>
              <a:t> </a:t>
            </a:r>
            <a:r>
              <a:rPr lang="en-US" altLang="ko-KR" dirty="0"/>
              <a:t>Reference, </a:t>
            </a:r>
            <a:r>
              <a:rPr lang="en-US" altLang="ko-KR" dirty="0" err="1"/>
              <a:t>QnA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205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세부사항</a:t>
            </a:r>
            <a:r>
              <a:rPr lang="en-US" altLang="ko-KR" dirty="0"/>
              <a:t> Details</a:t>
            </a:r>
          </a:p>
          <a:p>
            <a:r>
              <a:rPr lang="ko-KR" altLang="en-US" dirty="0"/>
              <a:t>내용 </a:t>
            </a:r>
            <a:r>
              <a:rPr lang="en-US" altLang="ko-KR" dirty="0"/>
              <a:t>: </a:t>
            </a:r>
            <a:r>
              <a:rPr lang="ko-KR" altLang="en-US" dirty="0"/>
              <a:t>프로젝트의 전반적인 구조</a:t>
            </a:r>
            <a:r>
              <a:rPr lang="en-US" altLang="ko-KR" dirty="0"/>
              <a:t>/ </a:t>
            </a:r>
            <a:r>
              <a:rPr lang="ko-KR" altLang="en-US" dirty="0"/>
              <a:t>플로우 그림</a:t>
            </a:r>
            <a:r>
              <a:rPr lang="en-US" altLang="ko-KR" dirty="0"/>
              <a:t>, </a:t>
            </a:r>
            <a:r>
              <a:rPr lang="ko-KR" altLang="en-US" dirty="0"/>
              <a:t>기술 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83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세부사항</a:t>
            </a:r>
            <a:r>
              <a:rPr lang="en-US" altLang="ko-KR" dirty="0"/>
              <a:t> Details</a:t>
            </a:r>
          </a:p>
          <a:p>
            <a:r>
              <a:rPr lang="ko-KR" altLang="en-US" dirty="0"/>
              <a:t>내용 </a:t>
            </a:r>
            <a:r>
              <a:rPr lang="en-US" altLang="ko-KR" dirty="0"/>
              <a:t>: </a:t>
            </a:r>
            <a:r>
              <a:rPr lang="ko-KR" altLang="en-US" dirty="0"/>
              <a:t>프로젝트의 전반적인 구조</a:t>
            </a:r>
            <a:r>
              <a:rPr lang="en-US" altLang="ko-KR" dirty="0"/>
              <a:t>/ </a:t>
            </a:r>
            <a:r>
              <a:rPr lang="ko-KR" altLang="en-US" dirty="0"/>
              <a:t>플로우 그림</a:t>
            </a:r>
            <a:r>
              <a:rPr lang="en-US" altLang="ko-KR" dirty="0"/>
              <a:t>, </a:t>
            </a:r>
            <a:r>
              <a:rPr lang="ko-KR" altLang="en-US" dirty="0"/>
              <a:t>기술 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390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Front </a:t>
            </a:r>
            <a:r>
              <a:rPr lang="ko-KR" altLang="en-US" dirty="0"/>
              <a:t>구조</a:t>
            </a:r>
            <a:r>
              <a:rPr lang="en-US" altLang="ko-KR" dirty="0"/>
              <a:t>(Web)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Spring boot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JSP(Java Server Page)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Ajax</a:t>
            </a:r>
          </a:p>
          <a:p>
            <a:pPr marL="171450" indent="-171450">
              <a:buFontTx/>
              <a:buChar char="-"/>
            </a:pPr>
            <a:r>
              <a:rPr lang="en-US" altLang="ko-KR" dirty="0" err="1"/>
              <a:t>Jquery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 err="1"/>
              <a:t>Css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 err="1"/>
              <a:t>Mybatis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Db(</a:t>
            </a:r>
            <a:r>
              <a:rPr lang="en-US" altLang="ko-KR" dirty="0" err="1"/>
              <a:t>maria</a:t>
            </a:r>
            <a:r>
              <a:rPr lang="en-US" altLang="ko-KR" dirty="0"/>
              <a:t> </a:t>
            </a:r>
            <a:r>
              <a:rPr lang="en-US" altLang="ko-KR" dirty="0" err="1"/>
              <a:t>db</a:t>
            </a:r>
            <a:r>
              <a:rPr lang="en-US" altLang="ko-KR" dirty="0"/>
              <a:t>)        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42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WAS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302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Backend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Java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Python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559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Front </a:t>
            </a:r>
            <a:r>
              <a:rPr lang="ko-KR" altLang="en-US" dirty="0"/>
              <a:t>구조</a:t>
            </a:r>
            <a:r>
              <a:rPr lang="en-US" altLang="ko-KR" dirty="0"/>
              <a:t>(Web)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데이터베이스 설계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마이바티스</a:t>
            </a:r>
            <a:r>
              <a:rPr lang="ko-KR" altLang="en-US" dirty="0"/>
              <a:t> 등 패키지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실제 사용 데이터베이스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692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Data Collect &amp; Preprocessing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Collect – </a:t>
            </a:r>
            <a:r>
              <a:rPr lang="ko-KR" altLang="en-US" dirty="0"/>
              <a:t>어찌하는지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데이터 수집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2927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Data Collect &amp; Preprocessing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Collect – </a:t>
            </a:r>
            <a:r>
              <a:rPr lang="ko-KR" altLang="en-US" dirty="0"/>
              <a:t>어찌하는지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데이터 수집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009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Data Collect &amp; Preprocessing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Collect – </a:t>
            </a:r>
            <a:r>
              <a:rPr lang="ko-KR" altLang="en-US" dirty="0"/>
              <a:t>어찌하는지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데이터 수집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5188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 – DL Algorithm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Spacing Model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Embedding – </a:t>
            </a:r>
            <a:r>
              <a:rPr lang="en-US" altLang="ko-KR" dirty="0" err="1"/>
              <a:t>expand_dim</a:t>
            </a:r>
            <a:r>
              <a:rPr lang="en-US" altLang="ko-KR" dirty="0"/>
              <a:t> – conv2D*5 (parallel) – </a:t>
            </a:r>
            <a:r>
              <a:rPr lang="en-US" altLang="ko-KR" dirty="0" err="1"/>
              <a:t>concat</a:t>
            </a:r>
            <a:r>
              <a:rPr lang="en-US" altLang="ko-KR" dirty="0"/>
              <a:t> – reshape – bidirectional GRU – Dense – Dense(</a:t>
            </a:r>
            <a:r>
              <a:rPr lang="en-US" altLang="ko-KR" dirty="0" err="1"/>
              <a:t>softmax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Input Data : changing char to numeric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Output Data : use Spacing (0 : false , 1 : true)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09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소개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5144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Data Collect &amp; Preprocessing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Collect – </a:t>
            </a:r>
            <a:r>
              <a:rPr lang="ko-KR" altLang="en-US" dirty="0"/>
              <a:t>어찌하는지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데이터 수집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1801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Translate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12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Link </a:t>
            </a:r>
            <a:r>
              <a:rPr lang="ko-KR" altLang="en-US" dirty="0"/>
              <a:t>구조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TCP/IP Socket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Server      : Python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Client       : Java Spring boot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Data Type : JSON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7684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시연 </a:t>
            </a:r>
            <a:r>
              <a:rPr lang="en-US" altLang="ko-KR" dirty="0"/>
              <a:t>Test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시연용 결과가 잘 나오는 데이터 수집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시연의 유연성과 리얼함을 추가하기 위해서 추가적으로 데이터를 저장 할 수 있도록 한다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1548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기타 </a:t>
            </a:r>
            <a:r>
              <a:rPr lang="en-US" altLang="ko-KR" dirty="0"/>
              <a:t>– </a:t>
            </a:r>
            <a:r>
              <a:rPr lang="ko-KR" altLang="en-US" dirty="0"/>
              <a:t>한계점 </a:t>
            </a:r>
            <a:r>
              <a:rPr lang="en-US" altLang="ko-KR" dirty="0"/>
              <a:t>Complement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데이터의 한시적으로 복합명사에 대해서 높은 정확도를 보이지 않음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동음이의어</a:t>
            </a:r>
            <a:r>
              <a:rPr lang="en-US" altLang="ko-KR" dirty="0"/>
              <a:t>, </a:t>
            </a:r>
            <a:r>
              <a:rPr lang="ko-KR" altLang="en-US" dirty="0" err="1"/>
              <a:t>이음동의어</a:t>
            </a:r>
            <a:r>
              <a:rPr lang="ko-KR" altLang="en-US" dirty="0"/>
              <a:t> 처리에 대한 미흡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단어추출을 통한 알고리즘이 아니라 조사에 대한 처리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865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기타 </a:t>
            </a:r>
            <a:r>
              <a:rPr lang="en-US" altLang="ko-KR" dirty="0"/>
              <a:t>– </a:t>
            </a:r>
            <a:r>
              <a:rPr lang="ko-KR" altLang="en-US" dirty="0"/>
              <a:t>발전방향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마지막 단어 기준으로 도메인처리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단어사전을 데이터베이스에서 관리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OCR</a:t>
            </a:r>
            <a:r>
              <a:rPr lang="ko-KR" altLang="en-US" dirty="0"/>
              <a:t>을 통한 사전데이터 수집 기능 추가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1832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참고 문헌 </a:t>
            </a:r>
            <a:r>
              <a:rPr lang="en-US" altLang="ko-KR" dirty="0"/>
              <a:t>– Reference</a:t>
            </a:r>
          </a:p>
          <a:p>
            <a:r>
              <a:rPr lang="en-US" altLang="ko-KR" dirty="0" err="1"/>
              <a:t>Konlpy</a:t>
            </a:r>
            <a:r>
              <a:rPr lang="en-US" altLang="ko-KR" dirty="0"/>
              <a:t> : </a:t>
            </a:r>
            <a:r>
              <a:rPr lang="en-US" dirty="0">
                <a:hlinkClick r:id="rId3"/>
              </a:rPr>
              <a:t>https://konlpy.org/en/latest/</a:t>
            </a:r>
            <a:endParaRPr lang="en-US" dirty="0"/>
          </a:p>
          <a:p>
            <a:r>
              <a:rPr lang="en-US" altLang="ko-KR" dirty="0" err="1"/>
              <a:t>Soynlp</a:t>
            </a:r>
            <a:r>
              <a:rPr lang="en-US" altLang="ko-KR" dirty="0"/>
              <a:t> : </a:t>
            </a:r>
            <a:r>
              <a:rPr lang="en-US" dirty="0">
                <a:hlinkClick r:id="rId4"/>
              </a:rPr>
              <a:t>https://lovit.github.io/nlp/2018/04/09/three_tokenizers_soynlp/</a:t>
            </a:r>
            <a:endParaRPr lang="en-US" dirty="0"/>
          </a:p>
          <a:p>
            <a:r>
              <a:rPr lang="en-US" altLang="ko-KR" dirty="0" err="1"/>
              <a:t>Kospacing</a:t>
            </a:r>
            <a:r>
              <a:rPr lang="en-US" altLang="ko-KR" dirty="0"/>
              <a:t> : </a:t>
            </a:r>
            <a:r>
              <a:rPr lang="en-US" dirty="0">
                <a:hlinkClick r:id="rId5"/>
              </a:rPr>
              <a:t>http://freesearch.pe.kr/archives/category/deep-learning</a:t>
            </a:r>
            <a:endParaRPr lang="en-US" dirty="0"/>
          </a:p>
          <a:p>
            <a:endParaRPr lang="en-US" altLang="ko-KR" dirty="0"/>
          </a:p>
          <a:p>
            <a:r>
              <a:rPr lang="en-US" altLang="ko-KR" dirty="0"/>
              <a:t>ppt-template : </a:t>
            </a:r>
            <a:r>
              <a:rPr lang="en-US" dirty="0">
                <a:hlinkClick r:id="rId6"/>
              </a:rPr>
              <a:t>http://pptbizcam.co.kr/</a:t>
            </a:r>
            <a:r>
              <a:rPr lang="en-US" dirty="0"/>
              <a:t> </a:t>
            </a:r>
          </a:p>
          <a:p>
            <a:r>
              <a:rPr lang="en-US" altLang="ko-KR" dirty="0"/>
              <a:t>                    </a:t>
            </a:r>
            <a:r>
              <a:rPr lang="en-US" dirty="0">
                <a:hlinkClick r:id="rId7"/>
              </a:rPr>
              <a:t>https://www.free-powerpoint-templates-design.com/</a:t>
            </a:r>
            <a:endParaRPr lang="en-US" altLang="ko-KR" dirty="0"/>
          </a:p>
          <a:p>
            <a:r>
              <a:rPr lang="en-US" altLang="ko-KR" dirty="0" err="1"/>
              <a:t>Iconfinder</a:t>
            </a:r>
            <a:r>
              <a:rPr lang="en-US" altLang="ko-KR" dirty="0"/>
              <a:t> : </a:t>
            </a:r>
            <a:r>
              <a:rPr lang="en-US" dirty="0">
                <a:hlinkClick r:id="rId8"/>
              </a:rPr>
              <a:t>https://www.iconfinder.com/</a:t>
            </a:r>
            <a:endParaRPr lang="en-US" altLang="ko-KR" dirty="0"/>
          </a:p>
          <a:p>
            <a:r>
              <a:rPr lang="en-US" altLang="ko-KR" dirty="0" err="1"/>
              <a:t>Loadingbar</a:t>
            </a:r>
            <a:r>
              <a:rPr lang="en-US" altLang="ko-KR" dirty="0"/>
              <a:t> : </a:t>
            </a:r>
            <a:r>
              <a:rPr lang="en-US" dirty="0">
                <a:hlinkClick r:id="rId9"/>
              </a:rPr>
              <a:t>https://loading.io/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Qna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3099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세부사항</a:t>
            </a:r>
            <a:r>
              <a:rPr lang="en-US" altLang="ko-KR" dirty="0"/>
              <a:t> Details</a:t>
            </a:r>
          </a:p>
          <a:p>
            <a:r>
              <a:rPr lang="ko-KR" altLang="en-US" dirty="0"/>
              <a:t>내용 </a:t>
            </a:r>
            <a:r>
              <a:rPr lang="en-US" altLang="ko-KR" dirty="0"/>
              <a:t>: </a:t>
            </a:r>
            <a:r>
              <a:rPr lang="ko-KR" altLang="en-US" dirty="0"/>
              <a:t>프로젝트의 전반적인 구조</a:t>
            </a:r>
            <a:r>
              <a:rPr lang="en-US" altLang="ko-KR" dirty="0"/>
              <a:t>/ </a:t>
            </a:r>
            <a:r>
              <a:rPr lang="ko-KR" altLang="en-US" dirty="0"/>
              <a:t>플로우 그림</a:t>
            </a:r>
            <a:r>
              <a:rPr lang="en-US" altLang="ko-KR" dirty="0"/>
              <a:t>, </a:t>
            </a:r>
            <a:r>
              <a:rPr lang="ko-KR" altLang="en-US" dirty="0"/>
              <a:t>기술 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075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668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서론</a:t>
            </a:r>
            <a:r>
              <a:rPr lang="en-US" altLang="ko-KR" dirty="0"/>
              <a:t>-</a:t>
            </a:r>
            <a:r>
              <a:rPr lang="ko-KR" altLang="en-US" dirty="0"/>
              <a:t>환경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</a:t>
            </a:r>
            <a:r>
              <a:rPr lang="ko-KR" altLang="en-US" dirty="0"/>
              <a:t>소스코드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시나리오 키워드 </a:t>
            </a:r>
            <a:r>
              <a:rPr lang="en-US" altLang="ko-KR" dirty="0"/>
              <a:t>: B2B, </a:t>
            </a:r>
            <a:r>
              <a:rPr lang="ko-KR" altLang="en-US" dirty="0"/>
              <a:t>많은 의미가 필요한 변수가 필요함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4936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268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3069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119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서론</a:t>
            </a:r>
            <a:r>
              <a:rPr lang="en-US" altLang="ko-KR" dirty="0"/>
              <a:t>-</a:t>
            </a:r>
            <a:r>
              <a:rPr lang="ko-KR" altLang="en-US" dirty="0"/>
              <a:t>환경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</a:t>
            </a:r>
            <a:r>
              <a:rPr lang="ko-KR" altLang="en-US" dirty="0"/>
              <a:t>소스코드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시나리오 키워드 </a:t>
            </a:r>
            <a:r>
              <a:rPr lang="en-US" altLang="ko-KR" dirty="0"/>
              <a:t>: B2B, </a:t>
            </a:r>
            <a:r>
              <a:rPr lang="ko-KR" altLang="en-US" dirty="0"/>
              <a:t>많은 의미가 필요한 변수가 필요함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307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환경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150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필요성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보통 이 경우 직접 처리하거나</a:t>
            </a:r>
            <a:r>
              <a:rPr lang="en-US" altLang="ko-KR" dirty="0"/>
              <a:t>, </a:t>
            </a:r>
            <a:r>
              <a:rPr lang="ko-KR" altLang="en-US" dirty="0"/>
              <a:t>간단한 프로그램을 돌리는 경우가 많음</a:t>
            </a:r>
            <a:r>
              <a:rPr lang="en-US" altLang="ko-KR" dirty="0"/>
              <a:t>, </a:t>
            </a:r>
            <a:r>
              <a:rPr lang="ko-KR" altLang="en-US" dirty="0"/>
              <a:t>간단한 프로그램은 에러처리에 유연하지 않음</a:t>
            </a:r>
            <a:endParaRPr lang="en-US" altLang="ko-K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/>
              <a:t>대규모의 프로젝트를 진행할 때 매우 많은 수의 공통적으로 사용하는 변수가 필요하고 이는 데이터 사전 기반으로 </a:t>
            </a:r>
            <a:r>
              <a:rPr lang="ko-KR" altLang="en-US" dirty="0" err="1"/>
              <a:t>만듬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딥러닝</a:t>
            </a:r>
            <a:r>
              <a:rPr lang="ko-KR" altLang="en-US" dirty="0"/>
              <a:t> 기반으로 복합명사를 분리하고 데이터가 없는 경우에 영한 사전 및 국어사전에서 번역해서 데이터사전을 </a:t>
            </a:r>
            <a:r>
              <a:rPr lang="ko-KR" altLang="en-US" dirty="0" err="1"/>
              <a:t>채워감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           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115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과거자료 분석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DA</a:t>
            </a:r>
            <a:r>
              <a:rPr lang="ko-KR" altLang="en-US" dirty="0"/>
              <a:t>가 직접 검색 등을 이용해서 찾거나 시작부터 띄어쓰기 된 단어데이터를 받음</a:t>
            </a:r>
            <a:endParaRPr lang="en-US" altLang="ko-KR" dirty="0"/>
          </a:p>
          <a:p>
            <a:r>
              <a:rPr lang="en-US" dirty="0"/>
              <a:t>           </a:t>
            </a:r>
            <a:r>
              <a:rPr lang="ko-KR" altLang="en-US" dirty="0"/>
              <a:t>글자단위로 검색해서 단어집에 확인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3459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과거자료 분석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DA</a:t>
            </a:r>
            <a:r>
              <a:rPr lang="ko-KR" altLang="en-US" dirty="0"/>
              <a:t>가 직접 검색 등을 이용해서 찾거나 시작부터 띄어쓰기 된 단어데이터를 받음</a:t>
            </a:r>
            <a:endParaRPr lang="en-US" altLang="ko-KR" dirty="0"/>
          </a:p>
          <a:p>
            <a:r>
              <a:rPr lang="en-US" dirty="0"/>
              <a:t>           </a:t>
            </a:r>
            <a:r>
              <a:rPr lang="ko-KR" altLang="en-US" dirty="0"/>
              <a:t>글자단위로 검색해서 단어집에 확인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4703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유사사이트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관련사이트 </a:t>
            </a:r>
            <a:r>
              <a:rPr lang="en-US" dirty="0">
                <a:hlinkClick r:id="rId3"/>
              </a:rPr>
              <a:t>http://www.wise.co.kr/product/ProductMeta.do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머신러닝</a:t>
            </a:r>
            <a:r>
              <a:rPr lang="ko-KR" altLang="en-US" dirty="0"/>
              <a:t> 기반의 데이터표준관리 프로그램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각각의 내용을 </a:t>
            </a:r>
            <a:r>
              <a:rPr lang="en-US" altLang="ko-KR" dirty="0"/>
              <a:t>DB</a:t>
            </a:r>
            <a:r>
              <a:rPr lang="ko-KR" altLang="en-US" dirty="0"/>
              <a:t>에 저장 및 관리함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위의 내용을 일반적인 </a:t>
            </a:r>
            <a:r>
              <a:rPr lang="en-US" altLang="ko-KR" dirty="0"/>
              <a:t>CRUD </a:t>
            </a:r>
            <a:r>
              <a:rPr lang="ko-KR" altLang="en-US" dirty="0"/>
              <a:t>형식의 게시판</a:t>
            </a:r>
            <a:r>
              <a:rPr lang="en-US" altLang="ko-KR" dirty="0"/>
              <a:t>(DB </a:t>
            </a:r>
            <a:r>
              <a:rPr lang="ko-KR" altLang="en-US" dirty="0"/>
              <a:t>접근</a:t>
            </a:r>
            <a:r>
              <a:rPr lang="en-US" altLang="ko-KR" dirty="0"/>
              <a:t>)</a:t>
            </a:r>
            <a:r>
              <a:rPr lang="ko-KR" altLang="en-US" dirty="0"/>
              <a:t>으로 제작</a:t>
            </a:r>
            <a:endParaRPr lang="en-US" dirty="0"/>
          </a:p>
          <a:p>
            <a:r>
              <a:rPr lang="en-US" altLang="ko-KR" dirty="0"/>
              <a:t>            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1354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기타 </a:t>
            </a:r>
            <a:r>
              <a:rPr lang="en-US" altLang="ko-KR" dirty="0"/>
              <a:t>– </a:t>
            </a:r>
            <a:r>
              <a:rPr lang="ko-KR" altLang="en-US" dirty="0"/>
              <a:t>기대효과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데이터 사전 생성시 기존보다 빠른 생성속도 </a:t>
            </a:r>
            <a:r>
              <a:rPr lang="en-US" altLang="ko-KR" dirty="0"/>
              <a:t>: </a:t>
            </a:r>
            <a:r>
              <a:rPr lang="ko-KR" altLang="en-US" dirty="0"/>
              <a:t>실제 테스트 데이터가 필요한가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용어</a:t>
            </a:r>
            <a:r>
              <a:rPr lang="en-US" altLang="ko-KR" dirty="0"/>
              <a:t>/</a:t>
            </a:r>
            <a:r>
              <a:rPr lang="ko-KR" altLang="en-US" dirty="0"/>
              <a:t>사전의 자동화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695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서론</a:t>
            </a:r>
            <a:r>
              <a:rPr lang="en-US" altLang="ko-KR" dirty="0"/>
              <a:t>-</a:t>
            </a:r>
            <a:r>
              <a:rPr lang="ko-KR" altLang="en-US" dirty="0"/>
              <a:t>환경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</a:t>
            </a:r>
            <a:r>
              <a:rPr lang="ko-KR" altLang="en-US" dirty="0"/>
              <a:t>관련 뉴스 통계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시나리오 키워드 </a:t>
            </a:r>
            <a:r>
              <a:rPr lang="en-US" altLang="ko-KR" dirty="0"/>
              <a:t>: </a:t>
            </a:r>
            <a:r>
              <a:rPr lang="ko-KR" altLang="en-US" dirty="0"/>
              <a:t>실제 뉴스 기사 및 통계</a:t>
            </a:r>
            <a:endParaRPr lang="en-US" altLang="ko-KR" dirty="0"/>
          </a:p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en-US" dirty="0">
                <a:hlinkClick r:id="rId3"/>
              </a:rPr>
              <a:t>http://www.itworld.co.kr/slideshow/85296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0199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Front </a:t>
            </a:r>
            <a:r>
              <a:rPr lang="ko-KR" altLang="en-US" dirty="0"/>
              <a:t>구조</a:t>
            </a:r>
            <a:r>
              <a:rPr lang="en-US" altLang="ko-KR" dirty="0"/>
              <a:t>(Web)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Spring boot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JSP(Java Server Page)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Ajax</a:t>
            </a:r>
          </a:p>
          <a:p>
            <a:pPr marL="171450" indent="-171450">
              <a:buFontTx/>
              <a:buChar char="-"/>
            </a:pPr>
            <a:r>
              <a:rPr lang="en-US" altLang="ko-KR" dirty="0" err="1"/>
              <a:t>Jquery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 err="1"/>
              <a:t>Css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 err="1"/>
              <a:t>Mybatis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Db(</a:t>
            </a:r>
            <a:r>
              <a:rPr lang="en-US" altLang="ko-KR" dirty="0" err="1"/>
              <a:t>maria</a:t>
            </a:r>
            <a:r>
              <a:rPr lang="en-US" altLang="ko-KR" dirty="0"/>
              <a:t> </a:t>
            </a:r>
            <a:r>
              <a:rPr lang="en-US" altLang="ko-KR" dirty="0" err="1"/>
              <a:t>db</a:t>
            </a:r>
            <a:r>
              <a:rPr lang="en-US" altLang="ko-KR" dirty="0"/>
              <a:t>)        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7403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Front </a:t>
            </a:r>
            <a:r>
              <a:rPr lang="ko-KR" altLang="en-US" dirty="0"/>
              <a:t>구조</a:t>
            </a:r>
            <a:r>
              <a:rPr lang="en-US" altLang="ko-KR" dirty="0"/>
              <a:t>(Web)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Server &amp; Java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676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Front </a:t>
            </a:r>
            <a:r>
              <a:rPr lang="ko-KR" altLang="en-US" dirty="0"/>
              <a:t>구조</a:t>
            </a:r>
            <a:r>
              <a:rPr lang="en-US" altLang="ko-KR" dirty="0"/>
              <a:t>(Web)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Server &amp; Java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MVC </a:t>
            </a:r>
            <a:r>
              <a:rPr lang="ko-KR" altLang="en-US" dirty="0"/>
              <a:t>패턴의 실선은 직접적</a:t>
            </a:r>
            <a:r>
              <a:rPr lang="en-US" altLang="ko-KR" dirty="0"/>
              <a:t>, </a:t>
            </a:r>
            <a:r>
              <a:rPr lang="ko-KR" altLang="en-US" dirty="0"/>
              <a:t>점선은 간접적 관계를 나타냄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5395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Front </a:t>
            </a:r>
            <a:r>
              <a:rPr lang="ko-KR" altLang="en-US" dirty="0"/>
              <a:t>구조</a:t>
            </a:r>
            <a:r>
              <a:rPr lang="en-US" altLang="ko-KR" dirty="0"/>
              <a:t>(Web)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JSP(Java Server Page)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Ajax</a:t>
            </a:r>
          </a:p>
          <a:p>
            <a:pPr marL="171450" indent="-171450">
              <a:buFontTx/>
              <a:buChar char="-"/>
            </a:pPr>
            <a:r>
              <a:rPr lang="en-US" altLang="ko-KR" dirty="0" err="1"/>
              <a:t>Jquery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 err="1"/>
              <a:t>Css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84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Front </a:t>
            </a:r>
            <a:r>
              <a:rPr lang="ko-KR" altLang="en-US" dirty="0"/>
              <a:t>구조</a:t>
            </a:r>
            <a:r>
              <a:rPr lang="en-US" altLang="ko-KR" dirty="0"/>
              <a:t>(Web)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데이터베이스 설계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마이바티스</a:t>
            </a:r>
            <a:r>
              <a:rPr lang="ko-KR" altLang="en-US" dirty="0"/>
              <a:t> 등 패키지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실제 사용 데이터베이스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723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Python</a:t>
            </a:r>
          </a:p>
          <a:p>
            <a:pPr marL="171450" indent="-171450">
              <a:buFontTx/>
              <a:buChar char="-"/>
            </a:pPr>
            <a:r>
              <a:rPr lang="en-US" altLang="ko-KR" dirty="0" err="1"/>
              <a:t>Numpy</a:t>
            </a:r>
            <a:r>
              <a:rPr lang="en-US" altLang="ko-KR" dirty="0"/>
              <a:t> : </a:t>
            </a:r>
            <a:r>
              <a:rPr lang="en-US" altLang="ko-KR" dirty="0" err="1"/>
              <a:t>embedType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Deep Learning : </a:t>
            </a:r>
            <a:r>
              <a:rPr lang="en-US" altLang="ko-KR" dirty="0" err="1"/>
              <a:t>Mxnet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Crawling : selenium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Pandas : </a:t>
            </a:r>
            <a:r>
              <a:rPr lang="en-US" altLang="ko-KR" dirty="0" err="1"/>
              <a:t>Read&amp;Write</a:t>
            </a:r>
            <a:r>
              <a:rPr lang="en-US" altLang="ko-KR" dirty="0"/>
              <a:t> Excel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838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Data Collect &amp; Preprocessing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Collect – </a:t>
            </a:r>
            <a:r>
              <a:rPr lang="ko-KR" altLang="en-US" dirty="0"/>
              <a:t>어찌하는지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데이터 수집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0292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Data Collect &amp; Preprocessing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Collect – </a:t>
            </a:r>
            <a:r>
              <a:rPr lang="ko-KR" altLang="en-US" dirty="0"/>
              <a:t>어찌하는지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데이터 수집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104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Data Collect &amp; Preprocessing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Collect – </a:t>
            </a:r>
            <a:r>
              <a:rPr lang="ko-KR" altLang="en-US" dirty="0"/>
              <a:t>어찌하는지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데이터 수집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2166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세부내용</a:t>
            </a:r>
            <a:r>
              <a:rPr lang="en-US" altLang="ko-KR" dirty="0"/>
              <a:t> Details</a:t>
            </a:r>
          </a:p>
          <a:p>
            <a:r>
              <a:rPr lang="en-US" altLang="ko-KR" dirty="0"/>
              <a:t>Back </a:t>
            </a:r>
            <a:r>
              <a:rPr lang="ko-KR" altLang="en-US" dirty="0"/>
              <a:t>구조</a:t>
            </a:r>
            <a:r>
              <a:rPr lang="en-US" altLang="ko-KR" dirty="0"/>
              <a:t>(Python)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Make Word Dictionary &amp; Convert Terms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101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데이터사전 소개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</a:t>
            </a:r>
            <a:r>
              <a:rPr lang="ko-KR" altLang="en-US" dirty="0"/>
              <a:t>데이터 사전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시나리오 </a:t>
            </a:r>
            <a:r>
              <a:rPr lang="en-US" altLang="ko-KR" dirty="0"/>
              <a:t>: </a:t>
            </a:r>
            <a:r>
              <a:rPr lang="ko-KR" altLang="en-US" dirty="0" err="1"/>
              <a:t>카멜표기법</a:t>
            </a:r>
            <a:r>
              <a:rPr lang="en-US" altLang="ko-KR" dirty="0"/>
              <a:t>, </a:t>
            </a:r>
            <a:r>
              <a:rPr lang="ko-KR" altLang="en-US" dirty="0" err="1"/>
              <a:t>스네이크표기법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437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데이터사전 예시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</a:t>
            </a:r>
            <a:r>
              <a:rPr lang="ko-KR" altLang="en-US" dirty="0"/>
              <a:t>실제 예시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55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내용    </a:t>
            </a:r>
            <a:r>
              <a:rPr lang="en-US" altLang="ko-KR" dirty="0"/>
              <a:t>: </a:t>
            </a:r>
            <a:r>
              <a:rPr lang="ko-KR" altLang="en-US" dirty="0"/>
              <a:t>데이터사전 예시</a:t>
            </a:r>
            <a:endParaRPr lang="en-US" altLang="ko-KR" dirty="0"/>
          </a:p>
          <a:p>
            <a:r>
              <a:rPr lang="ko-KR" altLang="en-US" dirty="0"/>
              <a:t>키워드 </a:t>
            </a:r>
            <a:r>
              <a:rPr lang="en-US" altLang="ko-KR" dirty="0"/>
              <a:t>: </a:t>
            </a:r>
            <a:r>
              <a:rPr lang="ko-KR" altLang="en-US" dirty="0"/>
              <a:t>실제 예시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0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일정</a:t>
            </a:r>
            <a:r>
              <a:rPr lang="en-US" altLang="ko-KR" dirty="0"/>
              <a:t>(WBS)</a:t>
            </a:r>
          </a:p>
          <a:p>
            <a:r>
              <a:rPr lang="ko-KR" altLang="en-US" dirty="0"/>
              <a:t>내용 </a:t>
            </a:r>
            <a:r>
              <a:rPr lang="en-US" altLang="ko-KR" dirty="0"/>
              <a:t>: </a:t>
            </a:r>
            <a:r>
              <a:rPr lang="ko-KR" altLang="en-US" dirty="0"/>
              <a:t>일정관리표</a:t>
            </a:r>
            <a:endParaRPr lang="en-US" dirty="0"/>
          </a:p>
          <a:p>
            <a:r>
              <a:rPr lang="en-US" altLang="ko-KR" dirty="0"/>
              <a:t>            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092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세부사항</a:t>
            </a:r>
            <a:r>
              <a:rPr lang="en-US" altLang="ko-KR" dirty="0"/>
              <a:t> Details</a:t>
            </a:r>
          </a:p>
          <a:p>
            <a:r>
              <a:rPr lang="ko-KR" altLang="en-US" dirty="0"/>
              <a:t>내용 </a:t>
            </a:r>
            <a:r>
              <a:rPr lang="en-US" altLang="ko-KR" dirty="0"/>
              <a:t>: </a:t>
            </a:r>
            <a:r>
              <a:rPr lang="ko-KR" altLang="en-US" dirty="0"/>
              <a:t>프로젝트의 전반적인 구조</a:t>
            </a:r>
            <a:r>
              <a:rPr lang="en-US" altLang="ko-KR" dirty="0"/>
              <a:t>/ </a:t>
            </a:r>
            <a:r>
              <a:rPr lang="ko-KR" altLang="en-US" dirty="0"/>
              <a:t>플로우 그림</a:t>
            </a:r>
            <a:r>
              <a:rPr lang="en-US" altLang="ko-KR" dirty="0"/>
              <a:t>, </a:t>
            </a:r>
            <a:r>
              <a:rPr lang="ko-KR" altLang="en-US" dirty="0"/>
              <a:t>기술 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14F3-0D47-4899-ACA4-30EE8F8903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36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0A3A87-986B-432F-8BA6-59933A20A2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9DD8D8-8BB5-4151-9146-F5F36B597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1891B7-0234-4848-8D7C-350C38E1E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08B10A-8730-4A91-B4C2-5185BBDCE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FE6A0E-0B5A-4F80-A847-A97714A3E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45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C371BF-078B-4A57-A610-46B8EFCA3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66F26D-4360-4CCE-BE3B-782D753E1E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C371EF-5FA8-488D-B1B7-6072CBA80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F6BF54-5D24-44C3-AC05-F8CE8F7FA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627415-8111-4F22-B4AA-A9667D666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98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C6E13FE-7B2F-4C21-9816-9F7A2A6279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5E3A40-1177-4E72-BD05-735C6B0C5B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34FA97-C335-4AE5-A5A8-A364DE900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1B0CF8-612E-44E6-BBD4-947EBF45B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CDB8A5-50EA-4A1B-B58E-7D1A75F42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489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DEB856-B42F-4686-B43B-CFF66447A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BCB8CC-1974-4EEE-80B7-9C13F5FAE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296F2D-4489-468E-AAEA-7DAC08490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62287D-9B52-4B50-A860-D10DB3FC7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10164B-4CD5-431F-BB16-6EDC6B0AE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09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9816BD-042B-47F1-A5E8-70CF9D598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E4EFF1-8422-40B1-8FE3-B9D1538BF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808B65-A2B0-4DDF-A81D-6DA59E2E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8015DA-AD55-401B-829D-49A6378AA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5D143F-AB40-40FC-82F2-2CEF0EB50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601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76D99E-8D31-4EF6-B7E4-F279D85D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4B5F76-F9E4-47E4-8093-FF14B276AC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38CAC9-B5B4-418A-B755-7459E3C5D1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3F1F14-9123-4FC3-BBA4-C302E479F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6ECEFF-C650-4160-A3FD-B6ABEA6F4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62FD75-DC37-4375-BA96-03BFA5C40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37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E0924C-A47D-4CE8-B5A1-714B7C7E0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B6124E-D484-4EEB-BC19-0C6C3573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C137F8-0272-4C89-9A76-7DA217319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FC38382-3BDC-4CB0-B127-44C5B59CC6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8D44054-2F7F-4A49-89E6-891A813A4F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B9D8B0-F30D-4A4C-8093-0E3B35AA4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F9FB45B-EE1F-4D97-B7E8-C22F7004A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DF0742-DA87-4889-A48D-D9920DF33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859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B3CDC5-C844-43A4-B4A8-4DE0C3849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12F42BA-1B5B-4435-9171-4D273AD86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6030DE1-DC22-46C3-8B83-B3DB43E16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1EA7D6-3D8B-43F5-B4DF-8537CC771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157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CD83097-2586-466F-BC2B-BEEDAFEF7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E2F983B-67D2-490E-9F7B-2FA2C511F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959DC8-683A-4779-BD13-996C2DE25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04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ABA842-A5B5-422C-8FBB-9CB551369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225621-E9D0-4AEF-9926-B88802EFC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6D1397-C568-4F47-9C6B-ECB716E9CA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7B79C9-6B12-474B-8752-6B014602D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C31919-A53D-4DDA-9E10-6603E6909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9976AA-9E63-4799-AB2D-ACCAC932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265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2AEC81-A143-4A39-ABCB-9B53F1D47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1F0BA68-E31F-4F98-B076-814737EF00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E8D52F-3333-4176-9652-55B97D3B5C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53E464-0CF8-4F40-8B3D-E76F44021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311E-1670-449A-A4A2-5A36057B6797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F2A0A4-392A-4B16-B449-86B6B23D4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07C09D-0E30-46F1-BC8B-33ABFC3EB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025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EE38BB-5522-4667-8410-CD1B92803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CAA79B-8FD3-4566-920F-8474B5D8C4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259926-F557-4193-93B5-7388971F86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3311E-1670-449A-A4A2-5A36057B6797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CBE50B-FB5C-4B0A-86D5-25BFAA0E3B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02D892-51E9-41B9-A064-45FF286908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C44F4-2918-40A8-B709-F33C43B94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88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0.png"/><Relationship Id="rId3" Type="http://schemas.openxmlformats.org/officeDocument/2006/relationships/image" Target="../media/image1.png"/><Relationship Id="rId21" Type="http://schemas.openxmlformats.org/officeDocument/2006/relationships/image" Target="../media/image26.png"/><Relationship Id="rId34" Type="http://schemas.openxmlformats.org/officeDocument/2006/relationships/image" Target="../media/image38.png"/><Relationship Id="rId7" Type="http://schemas.openxmlformats.org/officeDocument/2006/relationships/image" Target="../media/image3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microsoft.com/office/2007/relationships/hdphoto" Target="../media/hdphoto7.wdp"/><Relationship Id="rId3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32" Type="http://schemas.openxmlformats.org/officeDocument/2006/relationships/image" Target="../media/image36.png"/><Relationship Id="rId5" Type="http://schemas.openxmlformats.org/officeDocument/2006/relationships/image" Target="../media/image2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2.png"/><Relationship Id="rId10" Type="http://schemas.microsoft.com/office/2007/relationships/hdphoto" Target="../media/hdphoto4.wdp"/><Relationship Id="rId19" Type="http://schemas.openxmlformats.org/officeDocument/2006/relationships/image" Target="../media/image24.png"/><Relationship Id="rId31" Type="http://schemas.openxmlformats.org/officeDocument/2006/relationships/image" Target="../media/image35.png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Relationship Id="rId8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18" Type="http://schemas.openxmlformats.org/officeDocument/2006/relationships/image" Target="../media/image30.png"/><Relationship Id="rId26" Type="http://schemas.openxmlformats.org/officeDocument/2006/relationships/image" Target="../media/image18.png"/><Relationship Id="rId3" Type="http://schemas.openxmlformats.org/officeDocument/2006/relationships/image" Target="../media/image1.png"/><Relationship Id="rId21" Type="http://schemas.openxmlformats.org/officeDocument/2006/relationships/image" Target="../media/image34.png"/><Relationship Id="rId34" Type="http://schemas.openxmlformats.org/officeDocument/2006/relationships/image" Target="../media/image16.png"/><Relationship Id="rId7" Type="http://schemas.openxmlformats.org/officeDocument/2006/relationships/image" Target="../media/image3.png"/><Relationship Id="rId12" Type="http://schemas.openxmlformats.org/officeDocument/2006/relationships/image" Target="../media/image21.png"/><Relationship Id="rId17" Type="http://schemas.microsoft.com/office/2007/relationships/hdphoto" Target="../media/hdphoto7.wdp"/><Relationship Id="rId25" Type="http://schemas.openxmlformats.org/officeDocument/2006/relationships/image" Target="../media/image17.png"/><Relationship Id="rId3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9.png"/><Relationship Id="rId20" Type="http://schemas.openxmlformats.org/officeDocument/2006/relationships/image" Target="../media/image32.png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0.png"/><Relationship Id="rId24" Type="http://schemas.openxmlformats.org/officeDocument/2006/relationships/image" Target="../media/image37.png"/><Relationship Id="rId32" Type="http://schemas.openxmlformats.org/officeDocument/2006/relationships/image" Target="../media/image33.png"/><Relationship Id="rId5" Type="http://schemas.openxmlformats.org/officeDocument/2006/relationships/image" Target="../media/image2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22.png"/><Relationship Id="rId10" Type="http://schemas.microsoft.com/office/2007/relationships/hdphoto" Target="../media/hdphoto4.wdp"/><Relationship Id="rId19" Type="http://schemas.openxmlformats.org/officeDocument/2006/relationships/image" Target="../media/image31.png"/><Relationship Id="rId31" Type="http://schemas.openxmlformats.org/officeDocument/2006/relationships/image" Target="../media/image25.png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19.png"/><Relationship Id="rId30" Type="http://schemas.openxmlformats.org/officeDocument/2006/relationships/image" Target="../media/image24.png"/><Relationship Id="rId8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5.png"/><Relationship Id="rId5" Type="http://schemas.openxmlformats.org/officeDocument/2006/relationships/image" Target="../media/image2.png"/><Relationship Id="rId15" Type="http://schemas.openxmlformats.org/officeDocument/2006/relationships/image" Target="../media/image4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43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47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46.png"/><Relationship Id="rId5" Type="http://schemas.openxmlformats.org/officeDocument/2006/relationships/image" Target="../media/image2.png"/><Relationship Id="rId15" Type="http://schemas.openxmlformats.org/officeDocument/2006/relationships/image" Target="../media/image40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49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0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2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3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microsoft.com/office/2007/relationships/hdphoto" Target="../media/hdphoto5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4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43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9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hyperlink" Target="http://freesearch.pe.kr/archives/category/deep-learning" TargetMode="External"/><Relationship Id="rId18" Type="http://schemas.openxmlformats.org/officeDocument/2006/relationships/hyperlink" Target="http://pptbizcam.co.kr/" TargetMode="External"/><Relationship Id="rId3" Type="http://schemas.openxmlformats.org/officeDocument/2006/relationships/hyperlink" Target="https://konlpy.org/en/latest/" TargetMode="External"/><Relationship Id="rId21" Type="http://schemas.openxmlformats.org/officeDocument/2006/relationships/hyperlink" Target="https://loading.io/" TargetMode="External"/><Relationship Id="rId7" Type="http://schemas.microsoft.com/office/2007/relationships/hdphoto" Target="../media/hdphoto2.wdp"/><Relationship Id="rId12" Type="http://schemas.openxmlformats.org/officeDocument/2006/relationships/hyperlink" Target="https://lovit.github.io/nlp/2018/04/09/three_tokenizers_soynlp/" TargetMode="External"/><Relationship Id="rId17" Type="http://schemas.openxmlformats.org/officeDocument/2006/relationships/hyperlink" Target="https://ithub.korean.go.kr/user/total/database/corpusManager.do" TargetMode="External"/><Relationship Id="rId2" Type="http://schemas.openxmlformats.org/officeDocument/2006/relationships/notesSlide" Target="../notesSlides/notesSlide26.xml"/><Relationship Id="rId16" Type="http://schemas.openxmlformats.org/officeDocument/2006/relationships/hyperlink" Target="https://translate.google.com/" TargetMode="External"/><Relationship Id="rId20" Type="http://schemas.openxmlformats.org/officeDocument/2006/relationships/hyperlink" Target="https://www.flaticon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openxmlformats.org/officeDocument/2006/relationships/hyperlink" Target="https://developers.naver.com/docs/nmt/reference/" TargetMode="External"/><Relationship Id="rId10" Type="http://schemas.openxmlformats.org/officeDocument/2006/relationships/image" Target="../media/image4.png"/><Relationship Id="rId19" Type="http://schemas.openxmlformats.org/officeDocument/2006/relationships/hyperlink" Target="https://www.free-powerpoint-templates-design.com/" TargetMode="External"/><Relationship Id="rId4" Type="http://schemas.openxmlformats.org/officeDocument/2006/relationships/image" Target="../media/image1.png"/><Relationship Id="rId9" Type="http://schemas.microsoft.com/office/2007/relationships/hdphoto" Target="../media/hdphoto3.wdp"/><Relationship Id="rId14" Type="http://schemas.openxmlformats.org/officeDocument/2006/relationships/hyperlink" Target="https://github.com/haven-jeon/PyKoSpacing" TargetMode="External"/><Relationship Id="rId22" Type="http://schemas.openxmlformats.org/officeDocument/2006/relationships/hyperlink" Target="https://getbootstrap.com/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4.png"/><Relationship Id="rId18" Type="http://schemas.openxmlformats.org/officeDocument/2006/relationships/image" Target="../media/image26.png"/><Relationship Id="rId3" Type="http://schemas.openxmlformats.org/officeDocument/2006/relationships/image" Target="../media/image1.png"/><Relationship Id="rId21" Type="http://schemas.openxmlformats.org/officeDocument/2006/relationships/image" Target="../media/image29.png"/><Relationship Id="rId7" Type="http://schemas.openxmlformats.org/officeDocument/2006/relationships/image" Target="../media/image3.png"/><Relationship Id="rId12" Type="http://schemas.openxmlformats.org/officeDocument/2006/relationships/image" Target="../media/image17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55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6.png"/><Relationship Id="rId5" Type="http://schemas.openxmlformats.org/officeDocument/2006/relationships/image" Target="../media/image2.png"/><Relationship Id="rId15" Type="http://schemas.openxmlformats.org/officeDocument/2006/relationships/image" Target="../media/image23.png"/><Relationship Id="rId23" Type="http://schemas.openxmlformats.org/officeDocument/2006/relationships/image" Target="../media/image30.png"/><Relationship Id="rId10" Type="http://schemas.microsoft.com/office/2007/relationships/hdphoto" Target="../media/hdphoto4.wdp"/><Relationship Id="rId19" Type="http://schemas.openxmlformats.org/officeDocument/2006/relationships/image" Target="../media/image27.png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openxmlformats.org/officeDocument/2006/relationships/image" Target="../media/image22.png"/><Relationship Id="rId22" Type="http://schemas.microsoft.com/office/2007/relationships/hdphoto" Target="../media/hdphoto7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9.jp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5" Type="http://schemas.openxmlformats.org/officeDocument/2006/relationships/image" Target="../media/image11.jp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openxmlformats.org/officeDocument/2006/relationships/image" Target="../media/image10.jp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34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8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0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2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3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microsoft.com/office/2007/relationships/hdphoto" Target="../media/hdphoto6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2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7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49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0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2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3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3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5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5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6108248" y="2259932"/>
            <a:ext cx="597160" cy="3169295"/>
          </a:xfrm>
          <a:prstGeom prst="round2SameRect">
            <a:avLst>
              <a:gd name="adj1" fmla="val 1515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 rot="16200000">
            <a:off x="4257675" y="3578657"/>
            <a:ext cx="597161" cy="531845"/>
          </a:xfrm>
          <a:prstGeom prst="round2Same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8" name="Group 12"/>
          <p:cNvGrpSpPr>
            <a:grpSpLocks noChangeAspect="1"/>
          </p:cNvGrpSpPr>
          <p:nvPr/>
        </p:nvGrpSpPr>
        <p:grpSpPr bwMode="auto">
          <a:xfrm>
            <a:off x="5019691" y="3759206"/>
            <a:ext cx="229344" cy="182438"/>
            <a:chOff x="6124" y="305"/>
            <a:chExt cx="841" cy="669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rgbClr val="1A73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rgbClr val="1A73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448255" y="3771295"/>
            <a:ext cx="216000" cy="157689"/>
            <a:chOff x="444218" y="523875"/>
            <a:chExt cx="216000" cy="157689"/>
          </a:xfrm>
          <a:solidFill>
            <a:schemeClr val="bg1"/>
          </a:solidFill>
        </p:grpSpPr>
        <p:sp>
          <p:nvSpPr>
            <p:cNvPr id="25" name="모서리가 둥근 직사각형 24"/>
            <p:cNvSpPr/>
            <p:nvPr/>
          </p:nvSpPr>
          <p:spPr>
            <a:xfrm>
              <a:off x="444218" y="523875"/>
              <a:ext cx="216000" cy="18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444218" y="593719"/>
              <a:ext cx="216000" cy="18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444218" y="663564"/>
              <a:ext cx="216000" cy="18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3352801" y="1177592"/>
            <a:ext cx="5591176" cy="2218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400" b="1" i="1" kern="0" dirty="0" err="1">
                <a:solidFill>
                  <a:prstClr val="white"/>
                </a:solidFill>
              </a:rPr>
              <a:t>딥러닝</a:t>
            </a:r>
            <a:r>
              <a:rPr lang="ko-KR" altLang="en-US" sz="4400" b="1" i="1" kern="0" dirty="0">
                <a:solidFill>
                  <a:prstClr val="white"/>
                </a:solidFill>
              </a:rPr>
              <a:t> 기반의 </a:t>
            </a:r>
            <a:endParaRPr lang="en-US" altLang="ko-KR" sz="4400" b="1" i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5400" b="1" i="1" kern="0" dirty="0">
                <a:solidFill>
                  <a:prstClr val="white"/>
                </a:solidFill>
              </a:rPr>
              <a:t>데이터  사전 생성</a:t>
            </a: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067699"/>
              </p:ext>
            </p:extLst>
          </p:nvPr>
        </p:nvGraphicFramePr>
        <p:xfrm>
          <a:off x="4825191" y="3545671"/>
          <a:ext cx="639799" cy="597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01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A42C74F4-276D-4667-B2CB-DA32244A3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5664" r="94922">
                        <a14:foregroundMark x1="53125" y1="35938" x2="53125" y2="35938"/>
                        <a14:foregroundMark x1="76758" y1="32813" x2="76758" y2="32813"/>
                        <a14:foregroundMark x1="85938" y1="70313" x2="85938" y2="70313"/>
                        <a14:foregroundMark x1="94922" y1="66016" x2="94922" y2="66016"/>
                        <a14:foregroundMark x1="24219" y1="32422" x2="24219" y2="32422"/>
                        <a14:foregroundMark x1="16211" y1="62891" x2="16211" y2="62891"/>
                        <a14:foregroundMark x1="5664" y1="67969" x2="5664" y2="6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902" y="3702330"/>
            <a:ext cx="348960" cy="34896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74C46E0-8C96-4B34-BCB1-5D662AE60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000" y1="32584" x2="40000" y2="32584"/>
                        <a14:foregroundMark x1="51525" y1="52060" x2="51525" y2="52060"/>
                        <a14:foregroundMark x1="53220" y1="61798" x2="53220" y2="61798"/>
                        <a14:foregroundMark x1="44407" y1="70037" x2="44407" y2="70037"/>
                        <a14:foregroundMark x1="63729" y1="74532" x2="63729" y2="74532"/>
                        <a14:foregroundMark x1="66441" y1="71161" x2="50169" y2="79026"/>
                        <a14:foregroundMark x1="50169" y1="79026" x2="30847" y2="77154"/>
                        <a14:foregroundMark x1="30847" y1="77154" x2="30508" y2="726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299" y="3708427"/>
            <a:ext cx="369647" cy="33456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C34C41E-F2B9-4671-AF55-5596BEFDFE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16" b="97266" l="0" r="98828">
                        <a14:foregroundMark x1="8398" y1="40234" x2="2734" y2="48828"/>
                        <a14:foregroundMark x1="2734" y1="48828" x2="5859" y2="58203"/>
                        <a14:foregroundMark x1="5859" y1="58203" x2="7617" y2="59180"/>
                        <a14:foregroundMark x1="2734" y1="47656" x2="1953" y2="54492"/>
                        <a14:foregroundMark x1="195" y1="49805" x2="195" y2="49805"/>
                        <a14:foregroundMark x1="78906" y1="92383" x2="88086" y2="96875"/>
                        <a14:foregroundMark x1="88086" y1="96875" x2="95898" y2="89648"/>
                        <a14:foregroundMark x1="95898" y1="89648" x2="94336" y2="79883"/>
                        <a14:foregroundMark x1="94336" y1="79883" x2="91797" y2="77734"/>
                        <a14:foregroundMark x1="85547" y1="97266" x2="94336" y2="93359"/>
                        <a14:foregroundMark x1="97656" y1="91797" x2="98633" y2="87500"/>
                        <a14:foregroundMark x1="77930" y1="7617" x2="86914" y2="2734"/>
                        <a14:foregroundMark x1="86914" y1="2734" x2="95313" y2="9180"/>
                        <a14:foregroundMark x1="95313" y1="9180" x2="96484" y2="10938"/>
                        <a14:foregroundMark x1="93555" y1="5664" x2="84766" y2="3516"/>
                        <a14:foregroundMark x1="98828" y1="11133" x2="98828" y2="13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746" y="3723982"/>
            <a:ext cx="285337" cy="28533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9C2DFD5-7D2C-4889-A2C3-FCE371DF8D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949" y="3694107"/>
            <a:ext cx="448533" cy="363202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58FB424-1DDF-407D-A18D-CF43167D220F}"/>
              </a:ext>
            </a:extLst>
          </p:cNvPr>
          <p:cNvGrpSpPr/>
          <p:nvPr/>
        </p:nvGrpSpPr>
        <p:grpSpPr>
          <a:xfrm>
            <a:off x="10982963" y="91536"/>
            <a:ext cx="1209037" cy="523220"/>
            <a:chOff x="10474960" y="650336"/>
            <a:chExt cx="1334569" cy="52322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F40B43E-10A9-4263-B44C-CD29AC35081D}"/>
                </a:ext>
              </a:extLst>
            </p:cNvPr>
            <p:cNvSpPr txBox="1"/>
            <p:nvPr/>
          </p:nvSpPr>
          <p:spPr>
            <a:xfrm>
              <a:off x="10474960" y="650336"/>
              <a:ext cx="13345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Harlow Solid Italic" panose="04030604020F02020D02" pitchFamily="82" charset="0"/>
                </a:rPr>
                <a:t>FA</a:t>
              </a:r>
              <a:r>
                <a:rPr lang="ko-KR" altLang="en-US" sz="2800" dirty="0">
                  <a:solidFill>
                    <a:schemeClr val="bg1"/>
                  </a:solidFill>
                  <a:latin typeface="Harlow Solid Italic" panose="04030604020F02020D02" pitchFamily="82" charset="0"/>
                </a:rPr>
                <a:t>™</a:t>
              </a:r>
              <a:endParaRPr lang="en-US" sz="2800" dirty="0">
                <a:solidFill>
                  <a:schemeClr val="bg1"/>
                </a:solidFill>
                <a:latin typeface="Harlow Solid Italic" panose="04030604020F02020D02" pitchFamily="82" charset="0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E391FE4-8347-4830-BEC6-9A06C1D7AC9F}"/>
                </a:ext>
              </a:extLst>
            </p:cNvPr>
            <p:cNvSpPr/>
            <p:nvPr/>
          </p:nvSpPr>
          <p:spPr>
            <a:xfrm>
              <a:off x="10474960" y="650336"/>
              <a:ext cx="1256061" cy="52322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45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  <a:endParaRPr lang="en-US" altLang="ko-KR" sz="3200" b="1" i="1" kern="0" dirty="0">
              <a:solidFill>
                <a:srgbClr val="44546A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58930E55-B253-489F-8EF0-442BA65F0702}"/>
              </a:ext>
            </a:extLst>
          </p:cNvPr>
          <p:cNvGrpSpPr/>
          <p:nvPr/>
        </p:nvGrpSpPr>
        <p:grpSpPr>
          <a:xfrm>
            <a:off x="1691342" y="1532924"/>
            <a:ext cx="3346300" cy="3633665"/>
            <a:chOff x="1330960" y="2468894"/>
            <a:chExt cx="4897120" cy="3555986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392CD6D-52AC-431C-A438-D8CEE8C41FDC}"/>
                </a:ext>
              </a:extLst>
            </p:cNvPr>
            <p:cNvSpPr/>
            <p:nvPr/>
          </p:nvSpPr>
          <p:spPr>
            <a:xfrm>
              <a:off x="1330960" y="2794000"/>
              <a:ext cx="4897120" cy="3230880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53E1A3C-DF21-4C31-AD1A-51B12F504D8B}"/>
                </a:ext>
              </a:extLst>
            </p:cNvPr>
            <p:cNvSpPr/>
            <p:nvPr/>
          </p:nvSpPr>
          <p:spPr>
            <a:xfrm>
              <a:off x="1761669" y="2468894"/>
              <a:ext cx="2340428" cy="596746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Front End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81EC089-EA93-43FC-B0C5-2404DC6C15A4}"/>
              </a:ext>
            </a:extLst>
          </p:cNvPr>
          <p:cNvGrpSpPr/>
          <p:nvPr/>
        </p:nvGrpSpPr>
        <p:grpSpPr>
          <a:xfrm>
            <a:off x="1691341" y="5179158"/>
            <a:ext cx="3346301" cy="1188553"/>
            <a:chOff x="6594910" y="5237225"/>
            <a:chExt cx="4730489" cy="1244955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F2FD03A6-B41B-458D-9DAC-6E546EC38C1B}"/>
                </a:ext>
              </a:extLst>
            </p:cNvPr>
            <p:cNvSpPr/>
            <p:nvPr/>
          </p:nvSpPr>
          <p:spPr>
            <a:xfrm>
              <a:off x="6594910" y="5624310"/>
              <a:ext cx="4730489" cy="857870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FFD704C-A83E-4382-BC59-2DB7AFEA1E5E}"/>
                </a:ext>
              </a:extLst>
            </p:cNvPr>
            <p:cNvSpPr/>
            <p:nvPr/>
          </p:nvSpPr>
          <p:spPr>
            <a:xfrm>
              <a:off x="6774823" y="5237225"/>
              <a:ext cx="2079359" cy="638717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 err="1">
                  <a:solidFill>
                    <a:srgbClr val="44546A"/>
                  </a:solidFill>
                </a:rPr>
                <a:t>DataBase</a:t>
              </a:r>
              <a:endParaRPr lang="en-US" altLang="ko-KR" sz="2500" b="1" i="1" kern="0" dirty="0">
                <a:solidFill>
                  <a:srgbClr val="44546A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69522DAA-4DDC-4ADB-A15A-023DA9BDBB40}"/>
              </a:ext>
            </a:extLst>
          </p:cNvPr>
          <p:cNvGrpSpPr/>
          <p:nvPr/>
        </p:nvGrpSpPr>
        <p:grpSpPr>
          <a:xfrm>
            <a:off x="5448560" y="645268"/>
            <a:ext cx="6385793" cy="4521255"/>
            <a:chOff x="1330960" y="2430375"/>
            <a:chExt cx="4897120" cy="3594505"/>
          </a:xfrm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A2F5F5E0-3546-4127-A070-7CE2729F8393}"/>
                </a:ext>
              </a:extLst>
            </p:cNvPr>
            <p:cNvSpPr/>
            <p:nvPr/>
          </p:nvSpPr>
          <p:spPr>
            <a:xfrm>
              <a:off x="1330960" y="2717457"/>
              <a:ext cx="4897120" cy="3307423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D50AACD-8CE1-4C0A-A318-FC2C7C53F2F9}"/>
                </a:ext>
              </a:extLst>
            </p:cNvPr>
            <p:cNvSpPr/>
            <p:nvPr/>
          </p:nvSpPr>
          <p:spPr>
            <a:xfrm>
              <a:off x="1796290" y="2430375"/>
              <a:ext cx="1174625" cy="411659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Back End</a:t>
              </a:r>
            </a:p>
          </p:txBody>
        </p:sp>
      </p:grpSp>
      <p:pic>
        <p:nvPicPr>
          <p:cNvPr id="77" name="그림 76">
            <a:extLst>
              <a:ext uri="{FF2B5EF4-FFF2-40B4-BE49-F238E27FC236}">
                <a16:creationId xmlns:a16="http://schemas.microsoft.com/office/drawing/2014/main" id="{7CF73CDC-93E5-4211-AFD3-7B24C5E33C1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9" r="6897"/>
          <a:stretch/>
        </p:blipFill>
        <p:spPr>
          <a:xfrm>
            <a:off x="1703113" y="2070781"/>
            <a:ext cx="662581" cy="795218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F98A9694-E65C-4EDC-AE6B-4E43FE78343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48" t="-5395" r="-8509" b="14545"/>
          <a:stretch/>
        </p:blipFill>
        <p:spPr>
          <a:xfrm>
            <a:off x="2436947" y="1996853"/>
            <a:ext cx="1822078" cy="750110"/>
          </a:xfrm>
          <a:prstGeom prst="rect">
            <a:avLst/>
          </a:prstGeom>
          <a:noFill/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9B5586BF-A6E8-4EAD-93DA-2ABEEB036C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483" y="3157979"/>
            <a:ext cx="1357049" cy="795218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5B13BFBF-DCCC-4283-A0A6-8A73B7CD2E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980" y="2042822"/>
            <a:ext cx="952081" cy="532998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71833CDA-6DCA-45F9-94E6-A959D9C9E68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151" y="5601805"/>
            <a:ext cx="1034004" cy="722102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E3BAB1F9-1E3E-49BA-A60D-F36B56B4550F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57" r="74196"/>
          <a:stretch/>
        </p:blipFill>
        <p:spPr>
          <a:xfrm>
            <a:off x="7403555" y="1264329"/>
            <a:ext cx="575735" cy="601437"/>
          </a:xfrm>
          <a:prstGeom prst="rect">
            <a:avLst/>
          </a:prstGeom>
        </p:spPr>
      </p:pic>
      <p:sp>
        <p:nvSpPr>
          <p:cNvPr id="98" name="직사각형 97">
            <a:extLst>
              <a:ext uri="{FF2B5EF4-FFF2-40B4-BE49-F238E27FC236}">
                <a16:creationId xmlns:a16="http://schemas.microsoft.com/office/drawing/2014/main" id="{5E382420-0519-43A7-994A-901373A07684}"/>
              </a:ext>
            </a:extLst>
          </p:cNvPr>
          <p:cNvSpPr/>
          <p:nvPr/>
        </p:nvSpPr>
        <p:spPr>
          <a:xfrm>
            <a:off x="1527986" y="972272"/>
            <a:ext cx="55230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Develop Technology</a:t>
            </a:r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id="{BF3FA49D-C9D2-4753-AF78-0B9476886A0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141"/>
          <a:stretch/>
        </p:blipFill>
        <p:spPr>
          <a:xfrm>
            <a:off x="3422911" y="4547245"/>
            <a:ext cx="1113587" cy="556044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E1AC3ADF-5793-4252-B80F-98B4A95DA693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1" b="22817"/>
          <a:stretch/>
        </p:blipFill>
        <p:spPr>
          <a:xfrm>
            <a:off x="3150393" y="4119843"/>
            <a:ext cx="1571881" cy="500729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57E3979D-F8AC-49C5-8D96-DA041ACA5500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26" t="56023"/>
          <a:stretch/>
        </p:blipFill>
        <p:spPr>
          <a:xfrm>
            <a:off x="2174158" y="4327399"/>
            <a:ext cx="705620" cy="6720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3A238CE-5684-46D7-9226-F1626DA84417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" t="15665" r="4684" b="9780"/>
          <a:stretch/>
        </p:blipFill>
        <p:spPr>
          <a:xfrm>
            <a:off x="5431573" y="3020215"/>
            <a:ext cx="1159922" cy="912111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5C65FE3B-1A08-454E-B35A-4785434C890A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9" t="-14026" r="-2358" b="-9222"/>
          <a:stretch/>
        </p:blipFill>
        <p:spPr>
          <a:xfrm>
            <a:off x="8382325" y="2576713"/>
            <a:ext cx="1860940" cy="751358"/>
          </a:xfrm>
          <a:prstGeom prst="rect">
            <a:avLst/>
          </a:prstGeom>
        </p:spPr>
      </p:pic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45507040-0F98-473A-AFA4-661B1F1E7D32}"/>
              </a:ext>
            </a:extLst>
          </p:cNvPr>
          <p:cNvGrpSpPr/>
          <p:nvPr/>
        </p:nvGrpSpPr>
        <p:grpSpPr>
          <a:xfrm>
            <a:off x="8371993" y="1925404"/>
            <a:ext cx="2740172" cy="582833"/>
            <a:chOff x="8219244" y="2798654"/>
            <a:chExt cx="2794197" cy="567948"/>
          </a:xfrm>
        </p:grpSpPr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D5734061-7280-48FC-8B0C-41551704E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244" y="2822196"/>
              <a:ext cx="1346550" cy="544406"/>
            </a:xfrm>
            <a:prstGeom prst="rect">
              <a:avLst/>
            </a:prstGeom>
          </p:spPr>
        </p:pic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69CA7BCC-958D-426D-80B8-6B991AC62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4657" y="2798654"/>
              <a:ext cx="1368784" cy="542215"/>
            </a:xfrm>
            <a:prstGeom prst="rect">
              <a:avLst/>
            </a:prstGeom>
          </p:spPr>
        </p:pic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845B1E0A-F082-4710-A6DF-BD6098823439}"/>
              </a:ext>
            </a:extLst>
          </p:cNvPr>
          <p:cNvGrpSpPr/>
          <p:nvPr/>
        </p:nvGrpSpPr>
        <p:grpSpPr>
          <a:xfrm>
            <a:off x="8547656" y="4370208"/>
            <a:ext cx="1291724" cy="671931"/>
            <a:chOff x="7006612" y="3323231"/>
            <a:chExt cx="1697536" cy="843102"/>
          </a:xfrm>
        </p:grpSpPr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BF849E70-503F-45D1-A82E-09A49A1FD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996" b="98166" l="2410" r="98905">
                          <a14:foregroundMark x1="10789" y1="11321" x2="24480" y2="7704"/>
                          <a14:foregroundMark x1="24480" y1="7704" x2="37952" y2="13155"/>
                          <a14:foregroundMark x1="37952" y1="13155" x2="34118" y2="27883"/>
                          <a14:foregroundMark x1="34118" y1="27883" x2="22673" y2="24843"/>
                          <a14:foregroundMark x1="22673" y1="24843" x2="18839" y2="12683"/>
                          <a14:foregroundMark x1="18839" y1="12683" x2="21851" y2="6709"/>
                          <a14:foregroundMark x1="57941" y1="9801" x2="69003" y2="8595"/>
                          <a14:foregroundMark x1="69003" y1="8595" x2="62815" y2="20126"/>
                          <a14:foregroundMark x1="62815" y1="20126" x2="36966" y2="18239"/>
                          <a14:foregroundMark x1="36966" y1="18239" x2="30504" y2="29822"/>
                          <a14:foregroundMark x1="30504" y1="29822" x2="35980" y2="38889"/>
                          <a14:foregroundMark x1="35980" y1="38889" x2="56024" y2="48899"/>
                          <a14:foregroundMark x1="56024" y1="48899" x2="68565" y2="51363"/>
                          <a14:foregroundMark x1="68565" y1="51363" x2="81818" y2="42348"/>
                          <a14:foregroundMark x1="81818" y1="42348" x2="91019" y2="27621"/>
                          <a14:foregroundMark x1="60022" y1="21226" x2="31435" y2="31918"/>
                          <a14:foregroundMark x1="31435" y1="31918" x2="19989" y2="45440"/>
                          <a14:foregroundMark x1="9858" y1="32233" x2="6681" y2="15985"/>
                          <a14:foregroundMark x1="6681" y1="15985" x2="10022" y2="31499"/>
                          <a14:foregroundMark x1="10022" y1="31499" x2="4819" y2="42558"/>
                          <a14:foregroundMark x1="4819" y1="42558" x2="3560" y2="28616"/>
                          <a14:foregroundMark x1="3560" y1="28616" x2="6462" y2="15881"/>
                          <a14:foregroundMark x1="6462" y1="15881" x2="12212" y2="6918"/>
                          <a14:foregroundMark x1="12212" y1="6918" x2="20701" y2="15881"/>
                          <a14:foregroundMark x1="20701" y1="15881" x2="19770" y2="29560"/>
                          <a14:foregroundMark x1="19770" y1="29560" x2="3012" y2="26625"/>
                          <a14:foregroundMark x1="3012" y1="26625" x2="4545" y2="9696"/>
                          <a14:foregroundMark x1="4545" y1="9696" x2="14677" y2="5084"/>
                          <a14:foregroundMark x1="14677" y1="5084" x2="29080" y2="3616"/>
                          <a14:foregroundMark x1="29080" y1="3616" x2="68565" y2="4298"/>
                          <a14:foregroundMark x1="68565" y1="4298" x2="75958" y2="12369"/>
                          <a14:foregroundMark x1="75958" y1="12369" x2="70701" y2="22746"/>
                          <a14:foregroundMark x1="70701" y1="22746" x2="58927" y2="23795"/>
                          <a14:foregroundMark x1="58927" y1="23795" x2="57448" y2="22117"/>
                          <a14:foregroundMark x1="61391" y1="25210" x2="72508" y2="25943"/>
                          <a14:foregroundMark x1="72508" y1="25943" x2="89211" y2="3407"/>
                          <a14:foregroundMark x1="16539" y1="2987" x2="4710" y2="2568"/>
                          <a14:foregroundMark x1="4710" y1="2568" x2="2081" y2="13574"/>
                          <a14:foregroundMark x1="2081" y1="13574" x2="7119" y2="67820"/>
                          <a14:foregroundMark x1="7119" y1="67820" x2="3888" y2="89675"/>
                          <a14:foregroundMark x1="3888" y1="89675" x2="21084" y2="95650"/>
                          <a14:foregroundMark x1="21084" y1="95650" x2="55148" y2="96488"/>
                          <a14:foregroundMark x1="55148" y1="96488" x2="78642" y2="95493"/>
                          <a14:foregroundMark x1="78642" y1="95493" x2="89540" y2="79455"/>
                          <a14:foregroundMark x1="89540" y1="79455" x2="89869" y2="36216"/>
                          <a14:foregroundMark x1="4162" y1="996" x2="2519" y2="48742"/>
                          <a14:foregroundMark x1="24808" y1="23428" x2="24808" y2="23428"/>
                          <a14:foregroundMark x1="8488" y1="65881" x2="14197" y2="76155"/>
                          <a14:foregroundMark x1="25849" y1="77096" x2="21851" y2="73375"/>
                          <a14:foregroundMark x1="30120" y1="76677" x2="25301" y2="78459"/>
                          <a14:foregroundMark x1="12158" y1="78459" x2="13801" y2="75996"/>
                          <a14:foregroundMark x1="4162" y1="91405" x2="17634" y2="98480"/>
                          <a14:foregroundMark x1="17634" y1="98480" x2="50548" y2="98480"/>
                          <a14:foregroundMark x1="50548" y1="98480" x2="61720" y2="97799"/>
                          <a14:foregroundMark x1="61720" y1="97799" x2="50329" y2="91457"/>
                          <a14:foregroundMark x1="50329" y1="91457" x2="46878" y2="85901"/>
                          <a14:foregroundMark x1="47590" y1="48742" x2="46221" y2="66562"/>
                          <a14:foregroundMark x1="62048" y1="68344" x2="62760" y2="67243"/>
                          <a14:foregroundMark x1="64841" y1="79298" x2="78094" y2="78878"/>
                          <a14:foregroundMark x1="78094" y1="78878" x2="81161" y2="77096"/>
                          <a14:foregroundMark x1="63910" y1="68344" x2="65772" y2="67662"/>
                          <a14:foregroundMark x1="46221" y1="65042" x2="33078" y2="59801"/>
                          <a14:foregroundMark x1="33078" y1="59801" x2="40252" y2="62369"/>
                          <a14:foregroundMark x1="36309" y1="61478" x2="25739" y2="58176"/>
                          <a14:foregroundMark x1="25739" y1="58176" x2="31709" y2="59067"/>
                          <a14:foregroundMark x1="85268" y1="95597" x2="90416" y2="86164"/>
                          <a14:foregroundMark x1="90416" y1="86164" x2="92881" y2="23375"/>
                          <a14:foregroundMark x1="92881" y1="23375" x2="97919" y2="78721"/>
                          <a14:foregroundMark x1="97919" y1="78721" x2="96769" y2="90723"/>
                          <a14:foregroundMark x1="96769" y1="90723" x2="86309" y2="98008"/>
                          <a14:foregroundMark x1="86309" y1="98008" x2="80011" y2="98218"/>
                          <a14:foregroundMark x1="92388" y1="86373" x2="94688" y2="47642"/>
                          <a14:foregroundMark x1="94688" y1="32233" x2="95400" y2="21908"/>
                          <a14:foregroundMark x1="95400" y1="21908" x2="94085" y2="97746"/>
                          <a14:foregroundMark x1="94085" y1="97746" x2="98905" y2="88365"/>
                          <a14:foregroundMark x1="98905" y1="88365" x2="98138" y2="16614"/>
                          <a14:foregroundMark x1="11720" y1="78197" x2="14951" y2="75367"/>
                          <a14:foregroundMark x1="16320" y1="75577" x2="12651" y2="78197"/>
                          <a14:backgroundMark x1="53779" y1="31604" x2="62760" y2="43029"/>
                          <a14:backgroundMark x1="36802" y1="50524" x2="19113" y2="50524"/>
                          <a14:backgroundMark x1="19113" y1="50524" x2="15334" y2="61688"/>
                          <a14:backgroundMark x1="15334" y1="61688" x2="38226" y2="71908"/>
                          <a14:backgroundMark x1="38226" y1="71908" x2="35159" y2="83229"/>
                          <a14:backgroundMark x1="35159" y1="83229" x2="14732" y2="823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6612" y="3323231"/>
              <a:ext cx="677094" cy="707500"/>
            </a:xfrm>
            <a:prstGeom prst="rect">
              <a:avLst/>
            </a:prstGeom>
          </p:spPr>
        </p:pic>
        <p:pic>
          <p:nvPicPr>
            <p:cNvPr id="116" name="그림 115">
              <a:extLst>
                <a:ext uri="{FF2B5EF4-FFF2-40B4-BE49-F238E27FC236}">
                  <a16:creationId xmlns:a16="http://schemas.microsoft.com/office/drawing/2014/main" id="{651855DD-EB6C-4603-8762-3F833ABE4E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29"/>
            <a:stretch/>
          </p:blipFill>
          <p:spPr>
            <a:xfrm>
              <a:off x="7745764" y="3323231"/>
              <a:ext cx="958384" cy="843102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1DF8936F-2FD9-41F0-BEB5-6CF4B41D58D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325" y="3338932"/>
            <a:ext cx="748819" cy="94283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D4B0D95-349E-4A93-BB0B-52B7B69B490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738" y="2533643"/>
            <a:ext cx="1670706" cy="8353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8117DE9-23BA-4835-B8FC-9884C8A4AC17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0" t="14918" r="22240" b="18522"/>
          <a:stretch/>
        </p:blipFill>
        <p:spPr>
          <a:xfrm>
            <a:off x="6511721" y="3027595"/>
            <a:ext cx="1163492" cy="473557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2627F7C-434C-4E69-A328-861247C23BD1}"/>
              </a:ext>
            </a:extLst>
          </p:cNvPr>
          <p:cNvCxnSpPr>
            <a:cxnSpLocks/>
          </p:cNvCxnSpPr>
          <p:nvPr/>
        </p:nvCxnSpPr>
        <p:spPr>
          <a:xfrm flipV="1">
            <a:off x="2284414" y="2404150"/>
            <a:ext cx="191939" cy="328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72C1ACC4-9E69-4F75-AA42-DE383B0D1BD7}"/>
              </a:ext>
            </a:extLst>
          </p:cNvPr>
          <p:cNvCxnSpPr>
            <a:stCxn id="78" idx="2"/>
            <a:endCxn id="86" idx="0"/>
          </p:cNvCxnSpPr>
          <p:nvPr/>
        </p:nvCxnSpPr>
        <p:spPr>
          <a:xfrm rot="5400000">
            <a:off x="2878489" y="2688482"/>
            <a:ext cx="411016" cy="527978"/>
          </a:xfrm>
          <a:prstGeom prst="bentConnector3">
            <a:avLst>
              <a:gd name="adj1" fmla="val 72247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연결선: 꺾임 126">
            <a:extLst>
              <a:ext uri="{FF2B5EF4-FFF2-40B4-BE49-F238E27FC236}">
                <a16:creationId xmlns:a16="http://schemas.microsoft.com/office/drawing/2014/main" id="{65081E38-B6C4-4C6C-9260-DCA6F148E91D}"/>
              </a:ext>
            </a:extLst>
          </p:cNvPr>
          <p:cNvCxnSpPr>
            <a:cxnSpLocks/>
            <a:stCxn id="78" idx="2"/>
            <a:endCxn id="87" idx="1"/>
          </p:cNvCxnSpPr>
          <p:nvPr/>
        </p:nvCxnSpPr>
        <p:spPr>
          <a:xfrm rot="5400000" flipH="1" flipV="1">
            <a:off x="4452662" y="1204645"/>
            <a:ext cx="437642" cy="2646994"/>
          </a:xfrm>
          <a:prstGeom prst="bentConnector4">
            <a:avLst>
              <a:gd name="adj1" fmla="val -68484"/>
              <a:gd name="adj2" fmla="val 7219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8BCCC5AD-FFE8-491C-990F-6A832843EC4C}"/>
              </a:ext>
            </a:extLst>
          </p:cNvPr>
          <p:cNvCxnSpPr>
            <a:cxnSpLocks/>
            <a:stCxn id="87" idx="2"/>
            <a:endCxn id="19" idx="0"/>
          </p:cNvCxnSpPr>
          <p:nvPr/>
        </p:nvCxnSpPr>
        <p:spPr>
          <a:xfrm rot="16200000" flipH="1">
            <a:off x="6556357" y="2490484"/>
            <a:ext cx="451775" cy="622446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C4CD659D-9DA9-4377-A8FB-06255C184317}"/>
              </a:ext>
            </a:extLst>
          </p:cNvPr>
          <p:cNvCxnSpPr>
            <a:cxnSpLocks/>
            <a:stCxn id="87" idx="2"/>
            <a:endCxn id="9" idx="0"/>
          </p:cNvCxnSpPr>
          <p:nvPr/>
        </p:nvCxnSpPr>
        <p:spPr>
          <a:xfrm rot="5400000">
            <a:off x="6019081" y="2568274"/>
            <a:ext cx="444395" cy="459487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667B8A2D-3404-4067-A939-311B93E66F91}"/>
              </a:ext>
            </a:extLst>
          </p:cNvPr>
          <p:cNvCxnSpPr>
            <a:cxnSpLocks/>
            <a:stCxn id="9" idx="2"/>
            <a:endCxn id="97" idx="3"/>
          </p:cNvCxnSpPr>
          <p:nvPr/>
        </p:nvCxnSpPr>
        <p:spPr>
          <a:xfrm rot="5400000">
            <a:off x="4111080" y="4062402"/>
            <a:ext cx="2030530" cy="1770379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4C0A7814-EB21-4DE2-8C54-53994E465685}"/>
              </a:ext>
            </a:extLst>
          </p:cNvPr>
          <p:cNvCxnSpPr>
            <a:cxnSpLocks/>
            <a:stCxn id="86" idx="2"/>
            <a:endCxn id="100" idx="0"/>
          </p:cNvCxnSpPr>
          <p:nvPr/>
        </p:nvCxnSpPr>
        <p:spPr>
          <a:xfrm rot="16200000" flipH="1">
            <a:off x="3294848" y="3478357"/>
            <a:ext cx="166646" cy="1116326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연결선: 꺾임 150">
            <a:extLst>
              <a:ext uri="{FF2B5EF4-FFF2-40B4-BE49-F238E27FC236}">
                <a16:creationId xmlns:a16="http://schemas.microsoft.com/office/drawing/2014/main" id="{F75BEF6C-2A88-46A5-8634-8DCDCD6B5F28}"/>
              </a:ext>
            </a:extLst>
          </p:cNvPr>
          <p:cNvCxnSpPr>
            <a:cxnSpLocks/>
            <a:stCxn id="86" idx="2"/>
            <a:endCxn id="102" idx="0"/>
          </p:cNvCxnSpPr>
          <p:nvPr/>
        </p:nvCxnSpPr>
        <p:spPr>
          <a:xfrm rot="5400000">
            <a:off x="2486387" y="3993778"/>
            <a:ext cx="374202" cy="293040"/>
          </a:xfrm>
          <a:prstGeom prst="bentConnector3">
            <a:avLst>
              <a:gd name="adj1" fmla="val 20134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연결선: 꺾임 153">
            <a:extLst>
              <a:ext uri="{FF2B5EF4-FFF2-40B4-BE49-F238E27FC236}">
                <a16:creationId xmlns:a16="http://schemas.microsoft.com/office/drawing/2014/main" id="{E51EB6C1-1D09-4B6D-B72B-8F0E14FE1D5B}"/>
              </a:ext>
            </a:extLst>
          </p:cNvPr>
          <p:cNvCxnSpPr>
            <a:cxnSpLocks/>
            <a:stCxn id="138" idx="1"/>
            <a:endCxn id="87" idx="3"/>
          </p:cNvCxnSpPr>
          <p:nvPr/>
        </p:nvCxnSpPr>
        <p:spPr>
          <a:xfrm rot="10800000" flipV="1">
            <a:off x="6947061" y="1565047"/>
            <a:ext cx="456494" cy="744273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연결선: 꺾임 169">
            <a:extLst>
              <a:ext uri="{FF2B5EF4-FFF2-40B4-BE49-F238E27FC236}">
                <a16:creationId xmlns:a16="http://schemas.microsoft.com/office/drawing/2014/main" id="{F5C4B497-BAB1-4B00-8D94-86487B68205E}"/>
              </a:ext>
            </a:extLst>
          </p:cNvPr>
          <p:cNvCxnSpPr>
            <a:cxnSpLocks/>
            <a:stCxn id="138" idx="2"/>
            <a:endCxn id="110" idx="1"/>
          </p:cNvCxnSpPr>
          <p:nvPr/>
        </p:nvCxnSpPr>
        <p:spPr>
          <a:xfrm rot="16200000" flipH="1">
            <a:off x="7850141" y="1707048"/>
            <a:ext cx="363134" cy="680570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2A7166AF-D244-4DA4-98E7-AE60CF8BE0FC}"/>
              </a:ext>
            </a:extLst>
          </p:cNvPr>
          <p:cNvCxnSpPr>
            <a:cxnSpLocks/>
            <a:stCxn id="138" idx="2"/>
            <a:endCxn id="105" idx="1"/>
          </p:cNvCxnSpPr>
          <p:nvPr/>
        </p:nvCxnSpPr>
        <p:spPr>
          <a:xfrm rot="16200000" flipH="1">
            <a:off x="7493561" y="2063628"/>
            <a:ext cx="1086626" cy="690902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연결선: 꺾임 176">
            <a:extLst>
              <a:ext uri="{FF2B5EF4-FFF2-40B4-BE49-F238E27FC236}">
                <a16:creationId xmlns:a16="http://schemas.microsoft.com/office/drawing/2014/main" id="{15B3EC13-F962-4C05-AA50-E3699AE8E7AD}"/>
              </a:ext>
            </a:extLst>
          </p:cNvPr>
          <p:cNvCxnSpPr>
            <a:cxnSpLocks/>
            <a:stCxn id="138" idx="2"/>
            <a:endCxn id="11" idx="1"/>
          </p:cNvCxnSpPr>
          <p:nvPr/>
        </p:nvCxnSpPr>
        <p:spPr>
          <a:xfrm rot="16200000" flipH="1">
            <a:off x="7064583" y="2492606"/>
            <a:ext cx="1944582" cy="690902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연결선: 꺾임 183">
            <a:extLst>
              <a:ext uri="{FF2B5EF4-FFF2-40B4-BE49-F238E27FC236}">
                <a16:creationId xmlns:a16="http://schemas.microsoft.com/office/drawing/2014/main" id="{92FD0606-74AC-4758-AA62-7839A485323B}"/>
              </a:ext>
            </a:extLst>
          </p:cNvPr>
          <p:cNvCxnSpPr>
            <a:cxnSpLocks/>
            <a:stCxn id="138" idx="2"/>
            <a:endCxn id="115" idx="1"/>
          </p:cNvCxnSpPr>
          <p:nvPr/>
        </p:nvCxnSpPr>
        <p:spPr>
          <a:xfrm rot="16200000" flipH="1">
            <a:off x="6726353" y="2830835"/>
            <a:ext cx="2786372" cy="856233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9AAD1171-DC52-4213-9432-0374266AAFA8}"/>
              </a:ext>
            </a:extLst>
          </p:cNvPr>
          <p:cNvGrpSpPr/>
          <p:nvPr/>
        </p:nvGrpSpPr>
        <p:grpSpPr>
          <a:xfrm>
            <a:off x="6255588" y="5236032"/>
            <a:ext cx="5578765" cy="1155497"/>
            <a:chOff x="6594910" y="5125665"/>
            <a:chExt cx="4730489" cy="1356512"/>
          </a:xfrm>
        </p:grpSpPr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07DD0514-08A4-41D8-9C2E-C60F2505A6D3}"/>
                </a:ext>
              </a:extLst>
            </p:cNvPr>
            <p:cNvSpPr/>
            <p:nvPr/>
          </p:nvSpPr>
          <p:spPr>
            <a:xfrm>
              <a:off x="6594910" y="5542020"/>
              <a:ext cx="4730489" cy="940157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8B5D3586-FDE3-499A-9836-42A0B04F2F7A}"/>
                </a:ext>
              </a:extLst>
            </p:cNvPr>
            <p:cNvSpPr/>
            <p:nvPr/>
          </p:nvSpPr>
          <p:spPr>
            <a:xfrm>
              <a:off x="6774824" y="5125665"/>
              <a:ext cx="2802424" cy="715862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Version Management</a:t>
              </a:r>
            </a:p>
          </p:txBody>
        </p: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B17D6746-E736-4876-B3D7-15109D19D4C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817" y="5894269"/>
            <a:ext cx="995383" cy="38635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4CB2BDFC-EBC8-4364-9BE1-FC56EBBC85E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376" y="5911579"/>
            <a:ext cx="1785732" cy="3975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CBED082-5D50-4320-ADF6-25D2192B150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625" y="1368596"/>
            <a:ext cx="1161828" cy="5135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806E0BF-FCE7-44F9-99CF-93AB6A5C46DE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004" y="1278920"/>
            <a:ext cx="508007" cy="508007"/>
          </a:xfrm>
          <a:prstGeom prst="rect">
            <a:avLst/>
          </a:prstGeom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16B857FD-B153-47A9-B3B4-1EFE73D37883}"/>
              </a:ext>
            </a:extLst>
          </p:cNvPr>
          <p:cNvSpPr/>
          <p:nvPr/>
        </p:nvSpPr>
        <p:spPr>
          <a:xfrm>
            <a:off x="7779389" y="1403848"/>
            <a:ext cx="100955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With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B143E0B-BA21-4F72-A2D4-6F08602E8A76}"/>
              </a:ext>
            </a:extLst>
          </p:cNvPr>
          <p:cNvSpPr/>
          <p:nvPr/>
        </p:nvSpPr>
        <p:spPr>
          <a:xfrm>
            <a:off x="3610567" y="2427230"/>
            <a:ext cx="100955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With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35470B7-7992-4852-8305-B3A9537803C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450" y="2208580"/>
            <a:ext cx="568680" cy="56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749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  <a:endParaRPr lang="en-US" altLang="ko-KR" sz="3200" b="1" i="1" kern="0" dirty="0">
              <a:solidFill>
                <a:srgbClr val="44546A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58930E55-B253-489F-8EF0-442BA65F0702}"/>
              </a:ext>
            </a:extLst>
          </p:cNvPr>
          <p:cNvGrpSpPr/>
          <p:nvPr/>
        </p:nvGrpSpPr>
        <p:grpSpPr>
          <a:xfrm>
            <a:off x="1691342" y="1532924"/>
            <a:ext cx="3346300" cy="3633665"/>
            <a:chOff x="1330960" y="2468894"/>
            <a:chExt cx="4897120" cy="3555986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392CD6D-52AC-431C-A438-D8CEE8C41FDC}"/>
                </a:ext>
              </a:extLst>
            </p:cNvPr>
            <p:cNvSpPr/>
            <p:nvPr/>
          </p:nvSpPr>
          <p:spPr>
            <a:xfrm>
              <a:off x="1330960" y="2794000"/>
              <a:ext cx="4897120" cy="3230880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53E1A3C-DF21-4C31-AD1A-51B12F504D8B}"/>
                </a:ext>
              </a:extLst>
            </p:cNvPr>
            <p:cNvSpPr/>
            <p:nvPr/>
          </p:nvSpPr>
          <p:spPr>
            <a:xfrm>
              <a:off x="1761669" y="2468894"/>
              <a:ext cx="2340428" cy="596746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Front End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81EC089-EA93-43FC-B0C5-2404DC6C15A4}"/>
              </a:ext>
            </a:extLst>
          </p:cNvPr>
          <p:cNvGrpSpPr/>
          <p:nvPr/>
        </p:nvGrpSpPr>
        <p:grpSpPr>
          <a:xfrm>
            <a:off x="1691341" y="5179158"/>
            <a:ext cx="3346301" cy="1188553"/>
            <a:chOff x="6594910" y="5237225"/>
            <a:chExt cx="4730489" cy="1244955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F2FD03A6-B41B-458D-9DAC-6E546EC38C1B}"/>
                </a:ext>
              </a:extLst>
            </p:cNvPr>
            <p:cNvSpPr/>
            <p:nvPr/>
          </p:nvSpPr>
          <p:spPr>
            <a:xfrm>
              <a:off x="6594910" y="5624310"/>
              <a:ext cx="4730489" cy="857870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FFD704C-A83E-4382-BC59-2DB7AFEA1E5E}"/>
                </a:ext>
              </a:extLst>
            </p:cNvPr>
            <p:cNvSpPr/>
            <p:nvPr/>
          </p:nvSpPr>
          <p:spPr>
            <a:xfrm>
              <a:off x="6774823" y="5237225"/>
              <a:ext cx="2079359" cy="638717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 err="1">
                  <a:solidFill>
                    <a:srgbClr val="44546A"/>
                  </a:solidFill>
                </a:rPr>
                <a:t>DataBase</a:t>
              </a:r>
              <a:endParaRPr lang="en-US" altLang="ko-KR" sz="2500" b="1" i="1" kern="0" dirty="0">
                <a:solidFill>
                  <a:srgbClr val="44546A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69522DAA-4DDC-4ADB-A15A-023DA9BDBB40}"/>
              </a:ext>
            </a:extLst>
          </p:cNvPr>
          <p:cNvGrpSpPr/>
          <p:nvPr/>
        </p:nvGrpSpPr>
        <p:grpSpPr>
          <a:xfrm>
            <a:off x="5448560" y="645268"/>
            <a:ext cx="6385793" cy="4521255"/>
            <a:chOff x="1330960" y="2430375"/>
            <a:chExt cx="4897120" cy="3594505"/>
          </a:xfrm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A2F5F5E0-3546-4127-A070-7CE2729F8393}"/>
                </a:ext>
              </a:extLst>
            </p:cNvPr>
            <p:cNvSpPr/>
            <p:nvPr/>
          </p:nvSpPr>
          <p:spPr>
            <a:xfrm>
              <a:off x="1330960" y="2717457"/>
              <a:ext cx="4897120" cy="3307423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D50AACD-8CE1-4C0A-A318-FC2C7C53F2F9}"/>
                </a:ext>
              </a:extLst>
            </p:cNvPr>
            <p:cNvSpPr/>
            <p:nvPr/>
          </p:nvSpPr>
          <p:spPr>
            <a:xfrm>
              <a:off x="1796290" y="2430375"/>
              <a:ext cx="1174625" cy="411659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Back End</a:t>
              </a:r>
            </a:p>
          </p:txBody>
        </p:sp>
      </p:grpSp>
      <p:pic>
        <p:nvPicPr>
          <p:cNvPr id="97" name="그림 96">
            <a:extLst>
              <a:ext uri="{FF2B5EF4-FFF2-40B4-BE49-F238E27FC236}">
                <a16:creationId xmlns:a16="http://schemas.microsoft.com/office/drawing/2014/main" id="{71833CDA-6DCA-45F9-94E6-A959D9C9E6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151" y="5601805"/>
            <a:ext cx="1034004" cy="722102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E3BAB1F9-1E3E-49BA-A60D-F36B56B4550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57" r="74196"/>
          <a:stretch/>
        </p:blipFill>
        <p:spPr>
          <a:xfrm>
            <a:off x="7403555" y="1264329"/>
            <a:ext cx="575735" cy="601437"/>
          </a:xfrm>
          <a:prstGeom prst="rect">
            <a:avLst/>
          </a:prstGeom>
        </p:spPr>
      </p:pic>
      <p:sp>
        <p:nvSpPr>
          <p:cNvPr id="98" name="직사각형 97">
            <a:extLst>
              <a:ext uri="{FF2B5EF4-FFF2-40B4-BE49-F238E27FC236}">
                <a16:creationId xmlns:a16="http://schemas.microsoft.com/office/drawing/2014/main" id="{5E382420-0519-43A7-994A-901373A07684}"/>
              </a:ext>
            </a:extLst>
          </p:cNvPr>
          <p:cNvSpPr/>
          <p:nvPr/>
        </p:nvSpPr>
        <p:spPr>
          <a:xfrm>
            <a:off x="1527986" y="972272"/>
            <a:ext cx="55230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Develop Technology</a:t>
            </a: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5C65FE3B-1A08-454E-B35A-4785434C890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9" t="-14026" r="-2358" b="-9222"/>
          <a:stretch/>
        </p:blipFill>
        <p:spPr>
          <a:xfrm>
            <a:off x="8382325" y="2576713"/>
            <a:ext cx="1860940" cy="751358"/>
          </a:xfrm>
          <a:prstGeom prst="rect">
            <a:avLst/>
          </a:prstGeom>
        </p:spPr>
      </p:pic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45507040-0F98-473A-AFA4-661B1F1E7D32}"/>
              </a:ext>
            </a:extLst>
          </p:cNvPr>
          <p:cNvGrpSpPr/>
          <p:nvPr/>
        </p:nvGrpSpPr>
        <p:grpSpPr>
          <a:xfrm>
            <a:off x="8371993" y="1925404"/>
            <a:ext cx="2740172" cy="582833"/>
            <a:chOff x="8219244" y="2798654"/>
            <a:chExt cx="2794197" cy="567948"/>
          </a:xfrm>
        </p:grpSpPr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D5734061-7280-48FC-8B0C-41551704E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244" y="2822196"/>
              <a:ext cx="1346550" cy="544406"/>
            </a:xfrm>
            <a:prstGeom prst="rect">
              <a:avLst/>
            </a:prstGeom>
          </p:spPr>
        </p:pic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69CA7BCC-958D-426D-80B8-6B991AC62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4657" y="2798654"/>
              <a:ext cx="1368784" cy="542215"/>
            </a:xfrm>
            <a:prstGeom prst="rect">
              <a:avLst/>
            </a:prstGeom>
          </p:spPr>
        </p:pic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845B1E0A-F082-4710-A6DF-BD6098823439}"/>
              </a:ext>
            </a:extLst>
          </p:cNvPr>
          <p:cNvGrpSpPr/>
          <p:nvPr/>
        </p:nvGrpSpPr>
        <p:grpSpPr>
          <a:xfrm>
            <a:off x="8547656" y="4370208"/>
            <a:ext cx="1291724" cy="671931"/>
            <a:chOff x="7006612" y="3323231"/>
            <a:chExt cx="1697536" cy="843102"/>
          </a:xfrm>
        </p:grpSpPr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BF849E70-503F-45D1-A82E-09A49A1FD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96" b="98166" l="2410" r="98905">
                          <a14:foregroundMark x1="10789" y1="11321" x2="24480" y2="7704"/>
                          <a14:foregroundMark x1="24480" y1="7704" x2="37952" y2="13155"/>
                          <a14:foregroundMark x1="37952" y1="13155" x2="34118" y2="27883"/>
                          <a14:foregroundMark x1="34118" y1="27883" x2="22673" y2="24843"/>
                          <a14:foregroundMark x1="22673" y1="24843" x2="18839" y2="12683"/>
                          <a14:foregroundMark x1="18839" y1="12683" x2="21851" y2="6709"/>
                          <a14:foregroundMark x1="57941" y1="9801" x2="69003" y2="8595"/>
                          <a14:foregroundMark x1="69003" y1="8595" x2="62815" y2="20126"/>
                          <a14:foregroundMark x1="62815" y1="20126" x2="36966" y2="18239"/>
                          <a14:foregroundMark x1="36966" y1="18239" x2="30504" y2="29822"/>
                          <a14:foregroundMark x1="30504" y1="29822" x2="35980" y2="38889"/>
                          <a14:foregroundMark x1="35980" y1="38889" x2="56024" y2="48899"/>
                          <a14:foregroundMark x1="56024" y1="48899" x2="68565" y2="51363"/>
                          <a14:foregroundMark x1="68565" y1="51363" x2="81818" y2="42348"/>
                          <a14:foregroundMark x1="81818" y1="42348" x2="91019" y2="27621"/>
                          <a14:foregroundMark x1="60022" y1="21226" x2="31435" y2="31918"/>
                          <a14:foregroundMark x1="31435" y1="31918" x2="19989" y2="45440"/>
                          <a14:foregroundMark x1="9858" y1="32233" x2="6681" y2="15985"/>
                          <a14:foregroundMark x1="6681" y1="15985" x2="10022" y2="31499"/>
                          <a14:foregroundMark x1="10022" y1="31499" x2="4819" y2="42558"/>
                          <a14:foregroundMark x1="4819" y1="42558" x2="3560" y2="28616"/>
                          <a14:foregroundMark x1="3560" y1="28616" x2="6462" y2="15881"/>
                          <a14:foregroundMark x1="6462" y1="15881" x2="12212" y2="6918"/>
                          <a14:foregroundMark x1="12212" y1="6918" x2="20701" y2="15881"/>
                          <a14:foregroundMark x1="20701" y1="15881" x2="19770" y2="29560"/>
                          <a14:foregroundMark x1="19770" y1="29560" x2="3012" y2="26625"/>
                          <a14:foregroundMark x1="3012" y1="26625" x2="4545" y2="9696"/>
                          <a14:foregroundMark x1="4545" y1="9696" x2="14677" y2="5084"/>
                          <a14:foregroundMark x1="14677" y1="5084" x2="29080" y2="3616"/>
                          <a14:foregroundMark x1="29080" y1="3616" x2="68565" y2="4298"/>
                          <a14:foregroundMark x1="68565" y1="4298" x2="75958" y2="12369"/>
                          <a14:foregroundMark x1="75958" y1="12369" x2="70701" y2="22746"/>
                          <a14:foregroundMark x1="70701" y1="22746" x2="58927" y2="23795"/>
                          <a14:foregroundMark x1="58927" y1="23795" x2="57448" y2="22117"/>
                          <a14:foregroundMark x1="61391" y1="25210" x2="72508" y2="25943"/>
                          <a14:foregroundMark x1="72508" y1="25943" x2="89211" y2="3407"/>
                          <a14:foregroundMark x1="16539" y1="2987" x2="4710" y2="2568"/>
                          <a14:foregroundMark x1="4710" y1="2568" x2="2081" y2="13574"/>
                          <a14:foregroundMark x1="2081" y1="13574" x2="7119" y2="67820"/>
                          <a14:foregroundMark x1="7119" y1="67820" x2="3888" y2="89675"/>
                          <a14:foregroundMark x1="3888" y1="89675" x2="21084" y2="95650"/>
                          <a14:foregroundMark x1="21084" y1="95650" x2="55148" y2="96488"/>
                          <a14:foregroundMark x1="55148" y1="96488" x2="78642" y2="95493"/>
                          <a14:foregroundMark x1="78642" y1="95493" x2="89540" y2="79455"/>
                          <a14:foregroundMark x1="89540" y1="79455" x2="89869" y2="36216"/>
                          <a14:foregroundMark x1="4162" y1="996" x2="2519" y2="48742"/>
                          <a14:foregroundMark x1="24808" y1="23428" x2="24808" y2="23428"/>
                          <a14:foregroundMark x1="8488" y1="65881" x2="14197" y2="76155"/>
                          <a14:foregroundMark x1="25849" y1="77096" x2="21851" y2="73375"/>
                          <a14:foregroundMark x1="30120" y1="76677" x2="25301" y2="78459"/>
                          <a14:foregroundMark x1="12158" y1="78459" x2="13801" y2="75996"/>
                          <a14:foregroundMark x1="4162" y1="91405" x2="17634" y2="98480"/>
                          <a14:foregroundMark x1="17634" y1="98480" x2="50548" y2="98480"/>
                          <a14:foregroundMark x1="50548" y1="98480" x2="61720" y2="97799"/>
                          <a14:foregroundMark x1="61720" y1="97799" x2="50329" y2="91457"/>
                          <a14:foregroundMark x1="50329" y1="91457" x2="46878" y2="85901"/>
                          <a14:foregroundMark x1="47590" y1="48742" x2="46221" y2="66562"/>
                          <a14:foregroundMark x1="62048" y1="68344" x2="62760" y2="67243"/>
                          <a14:foregroundMark x1="64841" y1="79298" x2="78094" y2="78878"/>
                          <a14:foregroundMark x1="78094" y1="78878" x2="81161" y2="77096"/>
                          <a14:foregroundMark x1="63910" y1="68344" x2="65772" y2="67662"/>
                          <a14:foregroundMark x1="46221" y1="65042" x2="33078" y2="59801"/>
                          <a14:foregroundMark x1="33078" y1="59801" x2="40252" y2="62369"/>
                          <a14:foregroundMark x1="36309" y1="61478" x2="25739" y2="58176"/>
                          <a14:foregroundMark x1="25739" y1="58176" x2="31709" y2="59067"/>
                          <a14:foregroundMark x1="85268" y1="95597" x2="90416" y2="86164"/>
                          <a14:foregroundMark x1="90416" y1="86164" x2="92881" y2="23375"/>
                          <a14:foregroundMark x1="92881" y1="23375" x2="97919" y2="78721"/>
                          <a14:foregroundMark x1="97919" y1="78721" x2="96769" y2="90723"/>
                          <a14:foregroundMark x1="96769" y1="90723" x2="86309" y2="98008"/>
                          <a14:foregroundMark x1="86309" y1="98008" x2="80011" y2="98218"/>
                          <a14:foregroundMark x1="92388" y1="86373" x2="94688" y2="47642"/>
                          <a14:foregroundMark x1="94688" y1="32233" x2="95400" y2="21908"/>
                          <a14:foregroundMark x1="95400" y1="21908" x2="94085" y2="97746"/>
                          <a14:foregroundMark x1="94085" y1="97746" x2="98905" y2="88365"/>
                          <a14:foregroundMark x1="98905" y1="88365" x2="98138" y2="16614"/>
                          <a14:foregroundMark x1="11720" y1="78197" x2="14951" y2="75367"/>
                          <a14:foregroundMark x1="16320" y1="75577" x2="12651" y2="78197"/>
                          <a14:backgroundMark x1="53779" y1="31604" x2="62760" y2="43029"/>
                          <a14:backgroundMark x1="36802" y1="50524" x2="19113" y2="50524"/>
                          <a14:backgroundMark x1="19113" y1="50524" x2="15334" y2="61688"/>
                          <a14:backgroundMark x1="15334" y1="61688" x2="38226" y2="71908"/>
                          <a14:backgroundMark x1="38226" y1="71908" x2="35159" y2="83229"/>
                          <a14:backgroundMark x1="35159" y1="83229" x2="14732" y2="823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6612" y="3323231"/>
              <a:ext cx="677094" cy="707500"/>
            </a:xfrm>
            <a:prstGeom prst="rect">
              <a:avLst/>
            </a:prstGeom>
          </p:spPr>
        </p:pic>
        <p:pic>
          <p:nvPicPr>
            <p:cNvPr id="116" name="그림 115">
              <a:extLst>
                <a:ext uri="{FF2B5EF4-FFF2-40B4-BE49-F238E27FC236}">
                  <a16:creationId xmlns:a16="http://schemas.microsoft.com/office/drawing/2014/main" id="{651855DD-EB6C-4603-8762-3F833ABE4E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29"/>
            <a:stretch/>
          </p:blipFill>
          <p:spPr>
            <a:xfrm>
              <a:off x="7745764" y="3323231"/>
              <a:ext cx="958384" cy="843102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1DF8936F-2FD9-41F0-BEB5-6CF4B41D58D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325" y="3338932"/>
            <a:ext cx="748819" cy="94283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D4B0D95-349E-4A93-BB0B-52B7B69B490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738" y="2533643"/>
            <a:ext cx="1670706" cy="835353"/>
          </a:xfrm>
          <a:prstGeom prst="rect">
            <a:avLst/>
          </a:prstGeom>
        </p:spPr>
      </p:pic>
      <p:cxnSp>
        <p:nvCxnSpPr>
          <p:cNvPr id="170" name="연결선: 꺾임 169">
            <a:extLst>
              <a:ext uri="{FF2B5EF4-FFF2-40B4-BE49-F238E27FC236}">
                <a16:creationId xmlns:a16="http://schemas.microsoft.com/office/drawing/2014/main" id="{F5C4B497-BAB1-4B00-8D94-86487B68205E}"/>
              </a:ext>
            </a:extLst>
          </p:cNvPr>
          <p:cNvCxnSpPr>
            <a:cxnSpLocks/>
            <a:stCxn id="138" idx="2"/>
            <a:endCxn id="110" idx="1"/>
          </p:cNvCxnSpPr>
          <p:nvPr/>
        </p:nvCxnSpPr>
        <p:spPr>
          <a:xfrm rot="16200000" flipH="1">
            <a:off x="7850141" y="1707048"/>
            <a:ext cx="363134" cy="680570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2A7166AF-D244-4DA4-98E7-AE60CF8BE0FC}"/>
              </a:ext>
            </a:extLst>
          </p:cNvPr>
          <p:cNvCxnSpPr>
            <a:cxnSpLocks/>
            <a:stCxn id="138" idx="2"/>
            <a:endCxn id="105" idx="1"/>
          </p:cNvCxnSpPr>
          <p:nvPr/>
        </p:nvCxnSpPr>
        <p:spPr>
          <a:xfrm rot="16200000" flipH="1">
            <a:off x="7493561" y="2063628"/>
            <a:ext cx="1086626" cy="690902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연결선: 꺾임 176">
            <a:extLst>
              <a:ext uri="{FF2B5EF4-FFF2-40B4-BE49-F238E27FC236}">
                <a16:creationId xmlns:a16="http://schemas.microsoft.com/office/drawing/2014/main" id="{15B3EC13-F962-4C05-AA50-E3699AE8E7AD}"/>
              </a:ext>
            </a:extLst>
          </p:cNvPr>
          <p:cNvCxnSpPr>
            <a:cxnSpLocks/>
            <a:stCxn id="138" idx="2"/>
            <a:endCxn id="11" idx="1"/>
          </p:cNvCxnSpPr>
          <p:nvPr/>
        </p:nvCxnSpPr>
        <p:spPr>
          <a:xfrm rot="16200000" flipH="1">
            <a:off x="7064583" y="2492606"/>
            <a:ext cx="1944582" cy="690902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연결선: 꺾임 183">
            <a:extLst>
              <a:ext uri="{FF2B5EF4-FFF2-40B4-BE49-F238E27FC236}">
                <a16:creationId xmlns:a16="http://schemas.microsoft.com/office/drawing/2014/main" id="{92FD0606-74AC-4758-AA62-7839A485323B}"/>
              </a:ext>
            </a:extLst>
          </p:cNvPr>
          <p:cNvCxnSpPr>
            <a:cxnSpLocks/>
            <a:stCxn id="138" idx="2"/>
            <a:endCxn id="115" idx="1"/>
          </p:cNvCxnSpPr>
          <p:nvPr/>
        </p:nvCxnSpPr>
        <p:spPr>
          <a:xfrm rot="16200000" flipH="1">
            <a:off x="6726353" y="2830835"/>
            <a:ext cx="2786372" cy="856233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9AAD1171-DC52-4213-9432-0374266AAFA8}"/>
              </a:ext>
            </a:extLst>
          </p:cNvPr>
          <p:cNvGrpSpPr/>
          <p:nvPr/>
        </p:nvGrpSpPr>
        <p:grpSpPr>
          <a:xfrm>
            <a:off x="6255588" y="5236032"/>
            <a:ext cx="5578765" cy="1155497"/>
            <a:chOff x="6594910" y="5125665"/>
            <a:chExt cx="4730489" cy="1356512"/>
          </a:xfrm>
        </p:grpSpPr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07DD0514-08A4-41D8-9C2E-C60F2505A6D3}"/>
                </a:ext>
              </a:extLst>
            </p:cNvPr>
            <p:cNvSpPr/>
            <p:nvPr/>
          </p:nvSpPr>
          <p:spPr>
            <a:xfrm>
              <a:off x="6594910" y="5542020"/>
              <a:ext cx="4730489" cy="940157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8B5D3586-FDE3-499A-9836-42A0B04F2F7A}"/>
                </a:ext>
              </a:extLst>
            </p:cNvPr>
            <p:cNvSpPr/>
            <p:nvPr/>
          </p:nvSpPr>
          <p:spPr>
            <a:xfrm>
              <a:off x="6774824" y="5125665"/>
              <a:ext cx="2802424" cy="715862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Version Management</a:t>
              </a:r>
            </a:p>
          </p:txBody>
        </p: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B17D6746-E736-4876-B3D7-15109D19D4C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817" y="5894269"/>
            <a:ext cx="995383" cy="38635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4CB2BDFC-EBC8-4364-9BE1-FC56EBBC85E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376" y="5911579"/>
            <a:ext cx="1785732" cy="3975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CBED082-5D50-4320-ADF6-25D2192B150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625" y="1368596"/>
            <a:ext cx="1161828" cy="5135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806E0BF-FCE7-44F9-99CF-93AB6A5C46D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004" y="1278920"/>
            <a:ext cx="508007" cy="508007"/>
          </a:xfrm>
          <a:prstGeom prst="rect">
            <a:avLst/>
          </a:prstGeom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16B857FD-B153-47A9-B3B4-1EFE73D37883}"/>
              </a:ext>
            </a:extLst>
          </p:cNvPr>
          <p:cNvSpPr/>
          <p:nvPr/>
        </p:nvSpPr>
        <p:spPr>
          <a:xfrm>
            <a:off x="7779389" y="1403848"/>
            <a:ext cx="100955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With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2E08E1BE-0E7A-4728-8E30-9E22B0F0CCEF}"/>
              </a:ext>
            </a:extLst>
          </p:cNvPr>
          <p:cNvSpPr/>
          <p:nvPr/>
        </p:nvSpPr>
        <p:spPr>
          <a:xfrm>
            <a:off x="3706419" y="2074627"/>
            <a:ext cx="3819672" cy="2786373"/>
          </a:xfrm>
          <a:prstGeom prst="roundRect">
            <a:avLst/>
          </a:prstGeom>
          <a:solidFill>
            <a:srgbClr val="F1F7FF"/>
          </a:solidFill>
          <a:ln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F98A9694-E65C-4EDC-AE6B-4E43FE783439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48" t="-5395" r="-8509" b="14545"/>
          <a:stretch/>
        </p:blipFill>
        <p:spPr>
          <a:xfrm>
            <a:off x="3807845" y="2187544"/>
            <a:ext cx="1822078" cy="750110"/>
          </a:xfrm>
          <a:prstGeom prst="rect">
            <a:avLst/>
          </a:prstGeom>
          <a:noFill/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9B5586BF-A6E8-4EAD-93DA-2ABEEB036C6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863" y="3039174"/>
            <a:ext cx="1357049" cy="795218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5B13BFBF-DCCC-4283-A0A6-8A73B7CD2E4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864" y="2480061"/>
            <a:ext cx="952081" cy="532998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BF3FA49D-C9D2-4753-AF78-0B9476886A03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141"/>
          <a:stretch/>
        </p:blipFill>
        <p:spPr>
          <a:xfrm>
            <a:off x="2478440" y="4490883"/>
            <a:ext cx="1113587" cy="556044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E1AC3ADF-5793-4252-B80F-98B4A95DA693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1" b="22817"/>
          <a:stretch/>
        </p:blipFill>
        <p:spPr>
          <a:xfrm>
            <a:off x="2205922" y="4063481"/>
            <a:ext cx="1571881" cy="500729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57E3979D-F8AC-49C5-8D96-DA041ACA5500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26" t="56023"/>
          <a:stretch/>
        </p:blipFill>
        <p:spPr>
          <a:xfrm>
            <a:off x="1745002" y="4057986"/>
            <a:ext cx="705620" cy="6720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3A238CE-5684-46D7-9226-F1626DA84417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" t="15665" r="4684" b="9780"/>
          <a:stretch/>
        </p:blipFill>
        <p:spPr>
          <a:xfrm>
            <a:off x="5092065" y="3956088"/>
            <a:ext cx="1159922" cy="91211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8117DE9-23BA-4835-B8FC-9884C8A4AC17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0" t="14918" r="22240" b="18522"/>
          <a:stretch/>
        </p:blipFill>
        <p:spPr>
          <a:xfrm>
            <a:off x="6344292" y="4017877"/>
            <a:ext cx="1163492" cy="473557"/>
          </a:xfrm>
          <a:prstGeom prst="rect">
            <a:avLst/>
          </a:prstGeom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72C1ACC4-9E69-4F75-AA42-DE383B0D1BD7}"/>
              </a:ext>
            </a:extLst>
          </p:cNvPr>
          <p:cNvCxnSpPr>
            <a:cxnSpLocks/>
            <a:stCxn id="73" idx="2"/>
            <a:endCxn id="86" idx="3"/>
          </p:cNvCxnSpPr>
          <p:nvPr/>
        </p:nvCxnSpPr>
        <p:spPr>
          <a:xfrm rot="5400000">
            <a:off x="4174368" y="2664316"/>
            <a:ext cx="117012" cy="1427923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연결선: 꺾임 126">
            <a:extLst>
              <a:ext uri="{FF2B5EF4-FFF2-40B4-BE49-F238E27FC236}">
                <a16:creationId xmlns:a16="http://schemas.microsoft.com/office/drawing/2014/main" id="{65081E38-B6C4-4C6C-9260-DCA6F148E91D}"/>
              </a:ext>
            </a:extLst>
          </p:cNvPr>
          <p:cNvCxnSpPr>
            <a:cxnSpLocks/>
            <a:stCxn id="73" idx="2"/>
            <a:endCxn id="87" idx="1"/>
          </p:cNvCxnSpPr>
          <p:nvPr/>
        </p:nvCxnSpPr>
        <p:spPr>
          <a:xfrm rot="5400000" flipH="1" flipV="1">
            <a:off x="5280243" y="2413151"/>
            <a:ext cx="573211" cy="1240029"/>
          </a:xfrm>
          <a:prstGeom prst="bentConnector4">
            <a:avLst>
              <a:gd name="adj1" fmla="val -22156"/>
              <a:gd name="adj2" fmla="val 77727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8BCCC5AD-FFE8-491C-990F-6A832843EC4C}"/>
              </a:ext>
            </a:extLst>
          </p:cNvPr>
          <p:cNvCxnSpPr>
            <a:cxnSpLocks/>
            <a:stCxn id="87" idx="2"/>
            <a:endCxn id="19" idx="0"/>
          </p:cNvCxnSpPr>
          <p:nvPr/>
        </p:nvCxnSpPr>
        <p:spPr>
          <a:xfrm rot="16200000" flipH="1">
            <a:off x="6292062" y="3383901"/>
            <a:ext cx="1004818" cy="263133"/>
          </a:xfrm>
          <a:prstGeom prst="bentConnector3">
            <a:avLst>
              <a:gd name="adj1" fmla="val 73256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C4CD659D-9DA9-4377-A8FB-06255C184317}"/>
              </a:ext>
            </a:extLst>
          </p:cNvPr>
          <p:cNvCxnSpPr>
            <a:cxnSpLocks/>
            <a:stCxn id="87" idx="2"/>
            <a:endCxn id="9" idx="0"/>
          </p:cNvCxnSpPr>
          <p:nvPr/>
        </p:nvCxnSpPr>
        <p:spPr>
          <a:xfrm rot="5400000">
            <a:off x="5695952" y="2989134"/>
            <a:ext cx="943029" cy="990879"/>
          </a:xfrm>
          <a:prstGeom prst="bentConnector3">
            <a:avLst>
              <a:gd name="adj1" fmla="val 78012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4C0A7814-EB21-4DE2-8C54-53994E465685}"/>
              </a:ext>
            </a:extLst>
          </p:cNvPr>
          <p:cNvCxnSpPr>
            <a:cxnSpLocks/>
            <a:stCxn id="86" idx="2"/>
            <a:endCxn id="100" idx="0"/>
          </p:cNvCxnSpPr>
          <p:nvPr/>
        </p:nvCxnSpPr>
        <p:spPr>
          <a:xfrm rot="16200000" flipH="1">
            <a:off x="2801581" y="3873198"/>
            <a:ext cx="229089" cy="151475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연결선: 꺾임 150">
            <a:extLst>
              <a:ext uri="{FF2B5EF4-FFF2-40B4-BE49-F238E27FC236}">
                <a16:creationId xmlns:a16="http://schemas.microsoft.com/office/drawing/2014/main" id="{F75BEF6C-2A88-46A5-8634-8DCDCD6B5F28}"/>
              </a:ext>
            </a:extLst>
          </p:cNvPr>
          <p:cNvCxnSpPr>
            <a:cxnSpLocks/>
            <a:stCxn id="86" idx="2"/>
            <a:endCxn id="102" idx="0"/>
          </p:cNvCxnSpPr>
          <p:nvPr/>
        </p:nvCxnSpPr>
        <p:spPr>
          <a:xfrm rot="5400000">
            <a:off x="2357303" y="3574901"/>
            <a:ext cx="223594" cy="742576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연결선: 꺾임 153">
            <a:extLst>
              <a:ext uri="{FF2B5EF4-FFF2-40B4-BE49-F238E27FC236}">
                <a16:creationId xmlns:a16="http://schemas.microsoft.com/office/drawing/2014/main" id="{E51EB6C1-1D09-4B6D-B72B-8F0E14FE1D5B}"/>
              </a:ext>
            </a:extLst>
          </p:cNvPr>
          <p:cNvCxnSpPr>
            <a:cxnSpLocks/>
            <a:stCxn id="138" idx="1"/>
            <a:endCxn id="87" idx="3"/>
          </p:cNvCxnSpPr>
          <p:nvPr/>
        </p:nvCxnSpPr>
        <p:spPr>
          <a:xfrm rot="10800000" flipV="1">
            <a:off x="7138945" y="1565048"/>
            <a:ext cx="264610" cy="1181512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B143E0B-BA21-4F72-A2D4-6F08602E8A76}"/>
              </a:ext>
            </a:extLst>
          </p:cNvPr>
          <p:cNvSpPr/>
          <p:nvPr/>
        </p:nvSpPr>
        <p:spPr>
          <a:xfrm>
            <a:off x="4442059" y="2896322"/>
            <a:ext cx="100955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With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35470B7-7992-4852-8305-B3A9537803C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757" y="2788495"/>
            <a:ext cx="568680" cy="568680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2D1692A5-2858-4237-AEBE-8505FC77168A}"/>
              </a:ext>
            </a:extLst>
          </p:cNvPr>
          <p:cNvSpPr/>
          <p:nvPr/>
        </p:nvSpPr>
        <p:spPr>
          <a:xfrm>
            <a:off x="4201454" y="1803726"/>
            <a:ext cx="1049836" cy="515252"/>
          </a:xfrm>
          <a:prstGeom prst="rect">
            <a:avLst/>
          </a:prstGeom>
          <a:solidFill>
            <a:srgbClr val="F1F7FF"/>
          </a:solidFill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/>
                </a:solidFill>
              </a:rPr>
              <a:t>WAS</a:t>
            </a:r>
          </a:p>
        </p:txBody>
      </p: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667B8A2D-3404-4067-A939-311B93E66F91}"/>
              </a:ext>
            </a:extLst>
          </p:cNvPr>
          <p:cNvCxnSpPr>
            <a:cxnSpLocks/>
            <a:stCxn id="9" idx="1"/>
            <a:endCxn id="97" idx="3"/>
          </p:cNvCxnSpPr>
          <p:nvPr/>
        </p:nvCxnSpPr>
        <p:spPr>
          <a:xfrm rot="10800000" flipV="1">
            <a:off x="4241155" y="4412144"/>
            <a:ext cx="850910" cy="1550712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그림 76">
            <a:extLst>
              <a:ext uri="{FF2B5EF4-FFF2-40B4-BE49-F238E27FC236}">
                <a16:creationId xmlns:a16="http://schemas.microsoft.com/office/drawing/2014/main" id="{7CF73CDC-93E5-4211-AFD3-7B24C5E33C1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9" r="6897"/>
          <a:stretch/>
        </p:blipFill>
        <p:spPr>
          <a:xfrm>
            <a:off x="2210271" y="2220251"/>
            <a:ext cx="662581" cy="795218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2627F7C-434C-4E69-A328-861247C23BD1}"/>
              </a:ext>
            </a:extLst>
          </p:cNvPr>
          <p:cNvCxnSpPr>
            <a:cxnSpLocks/>
          </p:cNvCxnSpPr>
          <p:nvPr/>
        </p:nvCxnSpPr>
        <p:spPr>
          <a:xfrm>
            <a:off x="2791572" y="2556900"/>
            <a:ext cx="107787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0874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  <a:endParaRPr lang="en-US" altLang="ko-KR" sz="3200" b="1" i="1" kern="0" dirty="0">
              <a:solidFill>
                <a:srgbClr val="44546A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58930E55-B253-489F-8EF0-442BA65F0702}"/>
              </a:ext>
            </a:extLst>
          </p:cNvPr>
          <p:cNvGrpSpPr/>
          <p:nvPr/>
        </p:nvGrpSpPr>
        <p:grpSpPr>
          <a:xfrm>
            <a:off x="2122046" y="1612763"/>
            <a:ext cx="3255320" cy="3479243"/>
            <a:chOff x="1330960" y="2739798"/>
            <a:chExt cx="4897120" cy="3285082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392CD6D-52AC-431C-A438-D8CEE8C41FDC}"/>
                </a:ext>
              </a:extLst>
            </p:cNvPr>
            <p:cNvSpPr/>
            <p:nvPr/>
          </p:nvSpPr>
          <p:spPr>
            <a:xfrm>
              <a:off x="1330960" y="3080048"/>
              <a:ext cx="4897120" cy="2944832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53E1A3C-DF21-4C31-AD1A-51B12F504D8B}"/>
                </a:ext>
              </a:extLst>
            </p:cNvPr>
            <p:cNvSpPr/>
            <p:nvPr/>
          </p:nvSpPr>
          <p:spPr>
            <a:xfrm>
              <a:off x="1806871" y="2739798"/>
              <a:ext cx="2221792" cy="543709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Front End</a:t>
              </a:r>
            </a:p>
          </p:txBody>
        </p:sp>
      </p:grp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0160577D-593B-403F-8176-57EA87BE08C0}"/>
              </a:ext>
            </a:extLst>
          </p:cNvPr>
          <p:cNvSpPr/>
          <p:nvPr/>
        </p:nvSpPr>
        <p:spPr>
          <a:xfrm>
            <a:off x="6484642" y="1394226"/>
            <a:ext cx="768583" cy="609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500" b="1" i="1" kern="0" dirty="0">
                <a:solidFill>
                  <a:srgbClr val="44546A"/>
                </a:solidFill>
              </a:rPr>
              <a:t>Link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81EC089-EA93-43FC-B0C5-2404DC6C15A4}"/>
              </a:ext>
            </a:extLst>
          </p:cNvPr>
          <p:cNvGrpSpPr/>
          <p:nvPr/>
        </p:nvGrpSpPr>
        <p:grpSpPr>
          <a:xfrm>
            <a:off x="2122045" y="5118204"/>
            <a:ext cx="3388991" cy="1249513"/>
            <a:chOff x="6594910" y="5173373"/>
            <a:chExt cx="4730489" cy="1308807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F2FD03A6-B41B-458D-9DAC-6E546EC38C1B}"/>
                </a:ext>
              </a:extLst>
            </p:cNvPr>
            <p:cNvSpPr/>
            <p:nvPr/>
          </p:nvSpPr>
          <p:spPr>
            <a:xfrm>
              <a:off x="6594910" y="5542022"/>
              <a:ext cx="4730489" cy="940158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FFD704C-A83E-4382-BC59-2DB7AFEA1E5E}"/>
                </a:ext>
              </a:extLst>
            </p:cNvPr>
            <p:cNvSpPr/>
            <p:nvPr/>
          </p:nvSpPr>
          <p:spPr>
            <a:xfrm>
              <a:off x="6774824" y="5173373"/>
              <a:ext cx="2563251" cy="638718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Database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69522DAA-4DDC-4ADB-A15A-023DA9BDBB40}"/>
              </a:ext>
            </a:extLst>
          </p:cNvPr>
          <p:cNvGrpSpPr/>
          <p:nvPr/>
        </p:nvGrpSpPr>
        <p:grpSpPr>
          <a:xfrm>
            <a:off x="5669220" y="1115039"/>
            <a:ext cx="6151278" cy="5252678"/>
            <a:chOff x="1330960" y="2478837"/>
            <a:chExt cx="4897120" cy="3546043"/>
          </a:xfrm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A2F5F5E0-3546-4127-A070-7CE2729F8393}"/>
                </a:ext>
              </a:extLst>
            </p:cNvPr>
            <p:cNvSpPr/>
            <p:nvPr/>
          </p:nvSpPr>
          <p:spPr>
            <a:xfrm>
              <a:off x="1330960" y="2717457"/>
              <a:ext cx="4897120" cy="3307423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D50AACD-8CE1-4C0A-A318-FC2C7C53F2F9}"/>
                </a:ext>
              </a:extLst>
            </p:cNvPr>
            <p:cNvSpPr/>
            <p:nvPr/>
          </p:nvSpPr>
          <p:spPr>
            <a:xfrm>
              <a:off x="1835249" y="2478837"/>
              <a:ext cx="1161831" cy="411659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Back End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66DFFCAA-DB4A-4C16-B320-DDFE92D817EA}"/>
              </a:ext>
            </a:extLst>
          </p:cNvPr>
          <p:cNvGrpSpPr/>
          <p:nvPr/>
        </p:nvGrpSpPr>
        <p:grpSpPr>
          <a:xfrm>
            <a:off x="1078308" y="2671639"/>
            <a:ext cx="720667" cy="729286"/>
            <a:chOff x="2672521" y="1514454"/>
            <a:chExt cx="623142" cy="637679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5FC12434-4821-4F0F-BCF3-291D87B31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1071" y="1514454"/>
              <a:ext cx="564592" cy="564592"/>
            </a:xfrm>
            <a:prstGeom prst="snip1Rect">
              <a:avLst>
                <a:gd name="adj" fmla="val 30163"/>
              </a:avLst>
            </a:prstGeom>
            <a:solidFill>
              <a:srgbClr val="F1F7FF"/>
            </a:solidFill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588F8418-F9C0-4395-BB06-3294DAE16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2521" y="1587541"/>
              <a:ext cx="564592" cy="564592"/>
            </a:xfrm>
            <a:prstGeom prst="snip1Rect">
              <a:avLst>
                <a:gd name="adj" fmla="val 30163"/>
              </a:avLst>
            </a:prstGeom>
            <a:solidFill>
              <a:srgbClr val="F1F7FF"/>
            </a:solidFill>
          </p:spPr>
        </p:pic>
      </p:grp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61283E46-1559-4A41-94F0-BBAE69560269}"/>
              </a:ext>
            </a:extLst>
          </p:cNvPr>
          <p:cNvSpPr/>
          <p:nvPr/>
        </p:nvSpPr>
        <p:spPr>
          <a:xfrm>
            <a:off x="4096745" y="2167060"/>
            <a:ext cx="3097651" cy="2737919"/>
          </a:xfrm>
          <a:prstGeom prst="roundRect">
            <a:avLst/>
          </a:prstGeom>
          <a:solidFill>
            <a:srgbClr val="F1F7FF"/>
          </a:solidFill>
          <a:ln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F222818-525B-4F19-8787-1AA84B99C699}"/>
              </a:ext>
            </a:extLst>
          </p:cNvPr>
          <p:cNvCxnSpPr>
            <a:cxnSpLocks/>
            <a:stCxn id="74" idx="0"/>
          </p:cNvCxnSpPr>
          <p:nvPr/>
        </p:nvCxnSpPr>
        <p:spPr>
          <a:xfrm>
            <a:off x="1798975" y="2994489"/>
            <a:ext cx="906018" cy="150073"/>
          </a:xfrm>
          <a:prstGeom prst="bentConnector3">
            <a:avLst>
              <a:gd name="adj1" fmla="val 50000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EB9B5FB7-02CB-42EA-A1B4-982210E77980}"/>
              </a:ext>
            </a:extLst>
          </p:cNvPr>
          <p:cNvCxnSpPr>
            <a:cxnSpLocks/>
          </p:cNvCxnSpPr>
          <p:nvPr/>
        </p:nvCxnSpPr>
        <p:spPr>
          <a:xfrm flipV="1">
            <a:off x="3543608" y="2709348"/>
            <a:ext cx="1107519" cy="479686"/>
          </a:xfrm>
          <a:prstGeom prst="bentConnector3">
            <a:avLst>
              <a:gd name="adj1" fmla="val 36240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16881FA6-9B1B-4267-B545-3BCE0EF78A41}"/>
              </a:ext>
            </a:extLst>
          </p:cNvPr>
          <p:cNvCxnSpPr>
            <a:cxnSpLocks/>
          </p:cNvCxnSpPr>
          <p:nvPr/>
        </p:nvCxnSpPr>
        <p:spPr>
          <a:xfrm rot="5400000">
            <a:off x="4615451" y="3823879"/>
            <a:ext cx="1572682" cy="1913312"/>
          </a:xfrm>
          <a:prstGeom prst="bentConnector3">
            <a:avLst>
              <a:gd name="adj1" fmla="val 83593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28545083-9212-4B95-9BF0-3A30DDA63181}"/>
              </a:ext>
            </a:extLst>
          </p:cNvPr>
          <p:cNvCxnSpPr>
            <a:cxnSpLocks/>
          </p:cNvCxnSpPr>
          <p:nvPr/>
        </p:nvCxnSpPr>
        <p:spPr>
          <a:xfrm>
            <a:off x="5428221" y="2980800"/>
            <a:ext cx="457534" cy="830"/>
          </a:xfrm>
          <a:prstGeom prst="bentConnector3">
            <a:avLst>
              <a:gd name="adj1" fmla="val 50000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>
            <a:extLst>
              <a:ext uri="{FF2B5EF4-FFF2-40B4-BE49-F238E27FC236}">
                <a16:creationId xmlns:a16="http://schemas.microsoft.com/office/drawing/2014/main" id="{D3DFE615-EB42-4A1C-B854-903153A075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751" y="5566876"/>
            <a:ext cx="529329" cy="529329"/>
          </a:xfrm>
          <a:prstGeom prst="rect">
            <a:avLst/>
          </a:prstGeom>
        </p:spPr>
      </p:pic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AF8C33F3-B085-4A6F-B31B-B5413799620A}"/>
              </a:ext>
            </a:extLst>
          </p:cNvPr>
          <p:cNvCxnSpPr>
            <a:cxnSpLocks/>
          </p:cNvCxnSpPr>
          <p:nvPr/>
        </p:nvCxnSpPr>
        <p:spPr>
          <a:xfrm rot="10800000">
            <a:off x="3530496" y="5876005"/>
            <a:ext cx="639561" cy="1"/>
          </a:xfrm>
          <a:prstGeom prst="bentConnector3">
            <a:avLst>
              <a:gd name="adj1" fmla="val 50000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71207C31-9E51-443B-B414-6026A53D38D8}"/>
              </a:ext>
            </a:extLst>
          </p:cNvPr>
          <p:cNvCxnSpPr>
            <a:cxnSpLocks/>
            <a:endCxn id="126" idx="3"/>
          </p:cNvCxnSpPr>
          <p:nvPr/>
        </p:nvCxnSpPr>
        <p:spPr>
          <a:xfrm flipV="1">
            <a:off x="3468431" y="6028751"/>
            <a:ext cx="1678757" cy="154928"/>
          </a:xfrm>
          <a:prstGeom prst="bentConnector4">
            <a:avLst>
              <a:gd name="adj1" fmla="val 99878"/>
              <a:gd name="adj2" fmla="val 31143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5C04883D-BF81-4287-BD42-DDE7ED91E47C}"/>
              </a:ext>
            </a:extLst>
          </p:cNvPr>
          <p:cNvGrpSpPr/>
          <p:nvPr/>
        </p:nvGrpSpPr>
        <p:grpSpPr>
          <a:xfrm>
            <a:off x="4890993" y="5648925"/>
            <a:ext cx="512390" cy="379825"/>
            <a:chOff x="7840543" y="2802952"/>
            <a:chExt cx="2470596" cy="1553905"/>
          </a:xfrm>
        </p:grpSpPr>
        <p:sp>
          <p:nvSpPr>
            <p:cNvPr id="106" name="화살표: 아래쪽 105">
              <a:extLst>
                <a:ext uri="{FF2B5EF4-FFF2-40B4-BE49-F238E27FC236}">
                  <a16:creationId xmlns:a16="http://schemas.microsoft.com/office/drawing/2014/main" id="{BD8D703C-1D83-49F8-8F2B-FDD890DA1ABC}"/>
                </a:ext>
              </a:extLst>
            </p:cNvPr>
            <p:cNvSpPr/>
            <p:nvPr/>
          </p:nvSpPr>
          <p:spPr>
            <a:xfrm>
              <a:off x="8727440" y="2802952"/>
              <a:ext cx="701040" cy="997947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8686BEC-ED47-49B0-8E56-42272FE32D6A}"/>
                </a:ext>
              </a:extLst>
            </p:cNvPr>
            <p:cNvSpPr/>
            <p:nvPr/>
          </p:nvSpPr>
          <p:spPr>
            <a:xfrm>
              <a:off x="7840545" y="3554319"/>
              <a:ext cx="263831" cy="6097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49CF339-58E0-44F5-A7EF-51EE8C3E8833}"/>
                </a:ext>
              </a:extLst>
            </p:cNvPr>
            <p:cNvSpPr/>
            <p:nvPr/>
          </p:nvSpPr>
          <p:spPr>
            <a:xfrm>
              <a:off x="10047308" y="3554319"/>
              <a:ext cx="263831" cy="6097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B3456916-303B-4639-8130-4510754CD66E}"/>
                </a:ext>
              </a:extLst>
            </p:cNvPr>
            <p:cNvSpPr/>
            <p:nvPr/>
          </p:nvSpPr>
          <p:spPr>
            <a:xfrm rot="5400000">
              <a:off x="8943924" y="2989645"/>
              <a:ext cx="263831" cy="24705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9" name="연결선: 꺾임 128">
            <a:extLst>
              <a:ext uri="{FF2B5EF4-FFF2-40B4-BE49-F238E27FC236}">
                <a16:creationId xmlns:a16="http://schemas.microsoft.com/office/drawing/2014/main" id="{38661956-A7CD-4B58-A890-5657AF789F9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63886" y="4087706"/>
            <a:ext cx="1584377" cy="1373967"/>
          </a:xfrm>
          <a:prstGeom prst="bentConnector3">
            <a:avLst>
              <a:gd name="adj1" fmla="val 12166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245FFF89-F804-4C0C-85EE-9713415D8E33}"/>
              </a:ext>
            </a:extLst>
          </p:cNvPr>
          <p:cNvCxnSpPr>
            <a:cxnSpLocks/>
            <a:stCxn id="266" idx="3"/>
            <a:endCxn id="255" idx="1"/>
          </p:cNvCxnSpPr>
          <p:nvPr/>
        </p:nvCxnSpPr>
        <p:spPr>
          <a:xfrm flipV="1">
            <a:off x="7021870" y="2037390"/>
            <a:ext cx="587164" cy="1197865"/>
          </a:xfrm>
          <a:prstGeom prst="bentConnector3">
            <a:avLst>
              <a:gd name="adj1" fmla="val 43079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19761183-BDC3-492D-910F-60F406581D32}"/>
              </a:ext>
            </a:extLst>
          </p:cNvPr>
          <p:cNvGrpSpPr/>
          <p:nvPr/>
        </p:nvGrpSpPr>
        <p:grpSpPr>
          <a:xfrm>
            <a:off x="8036520" y="2623864"/>
            <a:ext cx="614768" cy="640372"/>
            <a:chOff x="7002160" y="2053093"/>
            <a:chExt cx="504814" cy="540075"/>
          </a:xfrm>
        </p:grpSpPr>
        <p:sp>
          <p:nvSpPr>
            <p:cNvPr id="146" name="사각형: 모서리가 접힌 도형 145">
              <a:extLst>
                <a:ext uri="{FF2B5EF4-FFF2-40B4-BE49-F238E27FC236}">
                  <a16:creationId xmlns:a16="http://schemas.microsoft.com/office/drawing/2014/main" id="{374DBAAF-0B3F-4CAD-AE14-26B1209CD88B}"/>
                </a:ext>
              </a:extLst>
            </p:cNvPr>
            <p:cNvSpPr/>
            <p:nvPr/>
          </p:nvSpPr>
          <p:spPr>
            <a:xfrm rot="10800000" flipH="1">
              <a:off x="7002160" y="2053093"/>
              <a:ext cx="336543" cy="404655"/>
            </a:xfrm>
            <a:prstGeom prst="foldedCorner">
              <a:avLst>
                <a:gd name="adj" fmla="val 36479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사각형: 모서리가 접힌 도형 146">
              <a:extLst>
                <a:ext uri="{FF2B5EF4-FFF2-40B4-BE49-F238E27FC236}">
                  <a16:creationId xmlns:a16="http://schemas.microsoft.com/office/drawing/2014/main" id="{63AA3555-56F9-4EA4-9A27-B76BA6003C00}"/>
                </a:ext>
              </a:extLst>
            </p:cNvPr>
            <p:cNvSpPr/>
            <p:nvPr/>
          </p:nvSpPr>
          <p:spPr>
            <a:xfrm rot="10800000" flipH="1">
              <a:off x="7170431" y="2188513"/>
              <a:ext cx="336543" cy="404655"/>
            </a:xfrm>
            <a:prstGeom prst="foldedCorner">
              <a:avLst>
                <a:gd name="adj" fmla="val 36479"/>
              </a:avLst>
            </a:prstGeom>
            <a:solidFill>
              <a:schemeClr val="bg1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화살표: 위로 굽음 147">
              <a:extLst>
                <a:ext uri="{FF2B5EF4-FFF2-40B4-BE49-F238E27FC236}">
                  <a16:creationId xmlns:a16="http://schemas.microsoft.com/office/drawing/2014/main" id="{7DF48414-C932-4EF9-8AF6-BC728A51EBBA}"/>
                </a:ext>
              </a:extLst>
            </p:cNvPr>
            <p:cNvSpPr/>
            <p:nvPr/>
          </p:nvSpPr>
          <p:spPr>
            <a:xfrm rot="16200000">
              <a:off x="7365072" y="2079441"/>
              <a:ext cx="93815" cy="109452"/>
            </a:xfrm>
            <a:prstGeom prst="bentUpArrow">
              <a:avLst>
                <a:gd name="adj1" fmla="val 12375"/>
                <a:gd name="adj2" fmla="val 21453"/>
                <a:gd name="adj3" fmla="val 480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화살표: 위로 굽음 148">
              <a:extLst>
                <a:ext uri="{FF2B5EF4-FFF2-40B4-BE49-F238E27FC236}">
                  <a16:creationId xmlns:a16="http://schemas.microsoft.com/office/drawing/2014/main" id="{C3F979C1-6571-4F97-B41C-3C7A09DFFBC6}"/>
                </a:ext>
              </a:extLst>
            </p:cNvPr>
            <p:cNvSpPr/>
            <p:nvPr/>
          </p:nvSpPr>
          <p:spPr>
            <a:xfrm rot="5400000">
              <a:off x="7013986" y="2478606"/>
              <a:ext cx="93815" cy="109452"/>
            </a:xfrm>
            <a:prstGeom prst="bentUpArrow">
              <a:avLst>
                <a:gd name="adj1" fmla="val 12375"/>
                <a:gd name="adj2" fmla="val 21453"/>
                <a:gd name="adj3" fmla="val 480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32" name="그림 131">
            <a:extLst>
              <a:ext uri="{FF2B5EF4-FFF2-40B4-BE49-F238E27FC236}">
                <a16:creationId xmlns:a16="http://schemas.microsoft.com/office/drawing/2014/main" id="{648DCF37-3ADC-4FF7-A415-293A08DB04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050" y="3960347"/>
            <a:ext cx="1004604" cy="1004604"/>
          </a:xfrm>
          <a:prstGeom prst="rect">
            <a:avLst/>
          </a:prstGeom>
        </p:spPr>
      </p:pic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1B65127-0F2E-48A8-B16C-857CA0616B59}"/>
              </a:ext>
            </a:extLst>
          </p:cNvPr>
          <p:cNvGrpSpPr/>
          <p:nvPr/>
        </p:nvGrpSpPr>
        <p:grpSpPr>
          <a:xfrm>
            <a:off x="9179817" y="2632200"/>
            <a:ext cx="935899" cy="541093"/>
            <a:chOff x="9539060" y="2820507"/>
            <a:chExt cx="935899" cy="541093"/>
          </a:xfrm>
        </p:grpSpPr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121C07B2-657F-4106-AF15-7923799F23A0}"/>
                </a:ext>
              </a:extLst>
            </p:cNvPr>
            <p:cNvGrpSpPr/>
            <p:nvPr/>
          </p:nvGrpSpPr>
          <p:grpSpPr>
            <a:xfrm>
              <a:off x="9569540" y="2820508"/>
              <a:ext cx="905419" cy="462627"/>
              <a:chOff x="9569540" y="2820508"/>
              <a:chExt cx="905419" cy="462627"/>
            </a:xfrm>
          </p:grpSpPr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DC27A5E0-8117-4900-AA31-230AB0DD12C1}"/>
                  </a:ext>
                </a:extLst>
              </p:cNvPr>
              <p:cNvSpPr/>
              <p:nvPr/>
            </p:nvSpPr>
            <p:spPr>
              <a:xfrm>
                <a:off x="9569540" y="2820508"/>
                <a:ext cx="905419" cy="4626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ko-KR" altLang="en-US" b="1" kern="0" dirty="0">
                    <a:solidFill>
                      <a:srgbClr val="44546A"/>
                    </a:solidFill>
                  </a:rPr>
                  <a:t>공    백</a:t>
                </a:r>
                <a:endParaRPr lang="en-US" altLang="ko-KR" b="1" kern="0" dirty="0">
                  <a:solidFill>
                    <a:srgbClr val="44546A"/>
                  </a:solidFill>
                </a:endParaRPr>
              </a:p>
            </p:txBody>
          </p:sp>
          <p:cxnSp>
            <p:nvCxnSpPr>
              <p:cNvPr id="134" name="직선 화살표 연결선 133">
                <a:extLst>
                  <a:ext uri="{FF2B5EF4-FFF2-40B4-BE49-F238E27FC236}">
                    <a16:creationId xmlns:a16="http://schemas.microsoft.com/office/drawing/2014/main" id="{D2801E99-A458-4492-AC5A-58A9BAD011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5200" y="3283135"/>
                <a:ext cx="294640" cy="0"/>
              </a:xfrm>
              <a:prstGeom prst="straightConnector1">
                <a:avLst/>
              </a:prstGeom>
              <a:ln w="19050">
                <a:solidFill>
                  <a:srgbClr val="44546A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17D3BAD0-4D6D-419A-97AC-DD2189C1D495}"/>
                </a:ext>
              </a:extLst>
            </p:cNvPr>
            <p:cNvSpPr/>
            <p:nvPr/>
          </p:nvSpPr>
          <p:spPr>
            <a:xfrm>
              <a:off x="9539060" y="2820507"/>
              <a:ext cx="905419" cy="541093"/>
            </a:xfrm>
            <a:prstGeom prst="rect">
              <a:avLst/>
            </a:prstGeom>
            <a:noFill/>
            <a:ln w="25400"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3" name="그림 152">
            <a:extLst>
              <a:ext uri="{FF2B5EF4-FFF2-40B4-BE49-F238E27FC236}">
                <a16:creationId xmlns:a16="http://schemas.microsoft.com/office/drawing/2014/main" id="{0A083DD4-65D3-4EBA-9A5B-BB1B71796A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842" y="2635863"/>
            <a:ext cx="757286" cy="757286"/>
          </a:xfrm>
          <a:prstGeom prst="rect">
            <a:avLst/>
          </a:prstGeom>
        </p:spPr>
      </p:pic>
      <p:pic>
        <p:nvPicPr>
          <p:cNvPr id="155" name="그림 154">
            <a:extLst>
              <a:ext uri="{FF2B5EF4-FFF2-40B4-BE49-F238E27FC236}">
                <a16:creationId xmlns:a16="http://schemas.microsoft.com/office/drawing/2014/main" id="{30115137-D5B2-4600-B871-F20FC6470E8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801" y="4085151"/>
            <a:ext cx="789665" cy="789665"/>
          </a:xfrm>
          <a:prstGeom prst="rect">
            <a:avLst/>
          </a:prstGeom>
        </p:spPr>
      </p:pic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A983C8B8-30A9-4F74-AEDB-88945C2A30A3}"/>
              </a:ext>
            </a:extLst>
          </p:cNvPr>
          <p:cNvGrpSpPr/>
          <p:nvPr/>
        </p:nvGrpSpPr>
        <p:grpSpPr>
          <a:xfrm>
            <a:off x="10578722" y="5299464"/>
            <a:ext cx="720667" cy="729286"/>
            <a:chOff x="2672521" y="1514454"/>
            <a:chExt cx="623142" cy="637679"/>
          </a:xfrm>
        </p:grpSpPr>
        <p:pic>
          <p:nvPicPr>
            <p:cNvPr id="171" name="그림 170">
              <a:extLst>
                <a:ext uri="{FF2B5EF4-FFF2-40B4-BE49-F238E27FC236}">
                  <a16:creationId xmlns:a16="http://schemas.microsoft.com/office/drawing/2014/main" id="{276942CD-5B38-4175-9E73-760EB4DE9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1071" y="1514454"/>
              <a:ext cx="564592" cy="564592"/>
            </a:xfrm>
            <a:prstGeom prst="snip1Rect">
              <a:avLst>
                <a:gd name="adj" fmla="val 30163"/>
              </a:avLst>
            </a:prstGeom>
            <a:solidFill>
              <a:srgbClr val="F1F7FF"/>
            </a:solidFill>
          </p:spPr>
        </p:pic>
        <p:pic>
          <p:nvPicPr>
            <p:cNvPr id="172" name="그림 171">
              <a:extLst>
                <a:ext uri="{FF2B5EF4-FFF2-40B4-BE49-F238E27FC236}">
                  <a16:creationId xmlns:a16="http://schemas.microsoft.com/office/drawing/2014/main" id="{7E90D611-AF87-44A7-9BB0-1825DD8CD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2521" y="1587541"/>
              <a:ext cx="564592" cy="564592"/>
            </a:xfrm>
            <a:prstGeom prst="snip1Rect">
              <a:avLst>
                <a:gd name="adj" fmla="val 30163"/>
              </a:avLst>
            </a:prstGeom>
            <a:solidFill>
              <a:srgbClr val="F1F7FF"/>
            </a:solidFill>
          </p:spPr>
        </p:pic>
      </p:grp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C176B9FB-F829-4A52-8601-0D51C978BB6D}"/>
              </a:ext>
            </a:extLst>
          </p:cNvPr>
          <p:cNvCxnSpPr>
            <a:cxnSpLocks/>
          </p:cNvCxnSpPr>
          <p:nvPr/>
        </p:nvCxnSpPr>
        <p:spPr>
          <a:xfrm>
            <a:off x="8220478" y="2386574"/>
            <a:ext cx="0" cy="222827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923BED48-D39E-420D-8FA3-28368901568E}"/>
              </a:ext>
            </a:extLst>
          </p:cNvPr>
          <p:cNvCxnSpPr>
            <a:cxnSpLocks/>
          </p:cNvCxnSpPr>
          <p:nvPr/>
        </p:nvCxnSpPr>
        <p:spPr>
          <a:xfrm>
            <a:off x="8789111" y="2988832"/>
            <a:ext cx="278944" cy="0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C19E5348-7B2B-4B85-B2DF-3A72C6F64699}"/>
              </a:ext>
            </a:extLst>
          </p:cNvPr>
          <p:cNvCxnSpPr>
            <a:cxnSpLocks/>
          </p:cNvCxnSpPr>
          <p:nvPr/>
        </p:nvCxnSpPr>
        <p:spPr>
          <a:xfrm>
            <a:off x="10123737" y="2993737"/>
            <a:ext cx="454292" cy="0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6137F625-E931-4545-995B-4F81F795981B}"/>
              </a:ext>
            </a:extLst>
          </p:cNvPr>
          <p:cNvCxnSpPr>
            <a:cxnSpLocks/>
          </p:cNvCxnSpPr>
          <p:nvPr/>
        </p:nvCxnSpPr>
        <p:spPr>
          <a:xfrm>
            <a:off x="11088079" y="3449908"/>
            <a:ext cx="0" cy="1793483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연결선: 꺾임 187">
            <a:extLst>
              <a:ext uri="{FF2B5EF4-FFF2-40B4-BE49-F238E27FC236}">
                <a16:creationId xmlns:a16="http://schemas.microsoft.com/office/drawing/2014/main" id="{0ABFD6FE-5BFC-4155-97E2-FB5C517281A1}"/>
              </a:ext>
            </a:extLst>
          </p:cNvPr>
          <p:cNvCxnSpPr>
            <a:cxnSpLocks/>
            <a:stCxn id="153" idx="2"/>
            <a:endCxn id="155" idx="0"/>
          </p:cNvCxnSpPr>
          <p:nvPr/>
        </p:nvCxnSpPr>
        <p:spPr>
          <a:xfrm rot="5400000">
            <a:off x="10280059" y="3336725"/>
            <a:ext cx="692002" cy="804851"/>
          </a:xfrm>
          <a:prstGeom prst="bentConnector3">
            <a:avLst>
              <a:gd name="adj1" fmla="val 50000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연결선: 꺾임 190">
            <a:extLst>
              <a:ext uri="{FF2B5EF4-FFF2-40B4-BE49-F238E27FC236}">
                <a16:creationId xmlns:a16="http://schemas.microsoft.com/office/drawing/2014/main" id="{01EAC99A-725E-415B-B7C3-11051ACFDD7E}"/>
              </a:ext>
            </a:extLst>
          </p:cNvPr>
          <p:cNvCxnSpPr>
            <a:cxnSpLocks/>
            <a:stCxn id="153" idx="2"/>
            <a:endCxn id="132" idx="0"/>
          </p:cNvCxnSpPr>
          <p:nvPr/>
        </p:nvCxnSpPr>
        <p:spPr>
          <a:xfrm rot="5400000">
            <a:off x="9732320" y="2664182"/>
            <a:ext cx="567198" cy="2025133"/>
          </a:xfrm>
          <a:prstGeom prst="bentConnector3">
            <a:avLst>
              <a:gd name="adj1" fmla="val 58956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연결선: 꺾임 197">
            <a:extLst>
              <a:ext uri="{FF2B5EF4-FFF2-40B4-BE49-F238E27FC236}">
                <a16:creationId xmlns:a16="http://schemas.microsoft.com/office/drawing/2014/main" id="{3B590120-AE68-4A9C-A3D8-18D86219FAF8}"/>
              </a:ext>
            </a:extLst>
          </p:cNvPr>
          <p:cNvCxnSpPr>
            <a:cxnSpLocks/>
          </p:cNvCxnSpPr>
          <p:nvPr/>
        </p:nvCxnSpPr>
        <p:spPr>
          <a:xfrm rot="16200000" flipH="1">
            <a:off x="9820876" y="4116947"/>
            <a:ext cx="334513" cy="1969560"/>
          </a:xfrm>
          <a:prstGeom prst="bentConnector3">
            <a:avLst>
              <a:gd name="adj1" fmla="val 50000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연결선: 꺾임 201">
            <a:extLst>
              <a:ext uri="{FF2B5EF4-FFF2-40B4-BE49-F238E27FC236}">
                <a16:creationId xmlns:a16="http://schemas.microsoft.com/office/drawing/2014/main" id="{68BAF89A-7DFE-4F6E-8754-3D2278C0FA5D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85949" y="4682021"/>
            <a:ext cx="424648" cy="749278"/>
          </a:xfrm>
          <a:prstGeom prst="bentConnector3">
            <a:avLst>
              <a:gd name="adj1" fmla="val 59570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연결선: 꺾임 207">
            <a:extLst>
              <a:ext uri="{FF2B5EF4-FFF2-40B4-BE49-F238E27FC236}">
                <a16:creationId xmlns:a16="http://schemas.microsoft.com/office/drawing/2014/main" id="{8BDF07A0-25C0-4382-B7B5-6E530C9EDEF6}"/>
              </a:ext>
            </a:extLst>
          </p:cNvPr>
          <p:cNvCxnSpPr>
            <a:cxnSpLocks/>
            <a:stCxn id="172" idx="2"/>
          </p:cNvCxnSpPr>
          <p:nvPr/>
        </p:nvCxnSpPr>
        <p:spPr>
          <a:xfrm rot="10800000">
            <a:off x="7672820" y="2394834"/>
            <a:ext cx="2905903" cy="3311067"/>
          </a:xfrm>
          <a:prstGeom prst="bentConnector2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7CD4A417-5096-4342-86D9-28D339FA0FB5}"/>
              </a:ext>
            </a:extLst>
          </p:cNvPr>
          <p:cNvCxnSpPr>
            <a:cxnSpLocks/>
          </p:cNvCxnSpPr>
          <p:nvPr/>
        </p:nvCxnSpPr>
        <p:spPr>
          <a:xfrm rot="10800000">
            <a:off x="5414484" y="2863514"/>
            <a:ext cx="454292" cy="0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연결선: 꺾임 221">
            <a:extLst>
              <a:ext uri="{FF2B5EF4-FFF2-40B4-BE49-F238E27FC236}">
                <a16:creationId xmlns:a16="http://schemas.microsoft.com/office/drawing/2014/main" id="{CC36F081-E012-4881-9E3B-05BDA6DB52F9}"/>
              </a:ext>
            </a:extLst>
          </p:cNvPr>
          <p:cNvCxnSpPr>
            <a:cxnSpLocks/>
          </p:cNvCxnSpPr>
          <p:nvPr/>
        </p:nvCxnSpPr>
        <p:spPr>
          <a:xfrm rot="10800000" flipV="1">
            <a:off x="3530496" y="2609403"/>
            <a:ext cx="1099366" cy="482906"/>
          </a:xfrm>
          <a:prstGeom prst="bentConnector3">
            <a:avLst>
              <a:gd name="adj1" fmla="val 66635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5171820A-1F2F-496B-A6BD-3CE2232F5E4D}"/>
              </a:ext>
            </a:extLst>
          </p:cNvPr>
          <p:cNvSpPr/>
          <p:nvPr/>
        </p:nvSpPr>
        <p:spPr>
          <a:xfrm>
            <a:off x="2581191" y="3900213"/>
            <a:ext cx="1096684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① </a:t>
            </a:r>
            <a:r>
              <a:rPr lang="ko-KR" altLang="en-US" sz="1600" b="1" i="1" kern="0" dirty="0">
                <a:solidFill>
                  <a:schemeClr val="accent4">
                    <a:lumMod val="50000"/>
                  </a:schemeClr>
                </a:solidFill>
              </a:rPr>
              <a:t>요청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23996396-3E39-4EAC-9C92-85EF8DB9AFDB}"/>
              </a:ext>
            </a:extLst>
          </p:cNvPr>
          <p:cNvSpPr/>
          <p:nvPr/>
        </p:nvSpPr>
        <p:spPr>
          <a:xfrm>
            <a:off x="4361371" y="3480809"/>
            <a:ext cx="1755158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② </a:t>
            </a:r>
            <a:r>
              <a:rPr lang="ko-KR" altLang="en-US" sz="1600" b="1" i="1" kern="0" dirty="0">
                <a:solidFill>
                  <a:schemeClr val="accent4">
                    <a:lumMod val="50000"/>
                  </a:schemeClr>
                </a:solidFill>
              </a:rPr>
              <a:t>파일 업로드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DB570E-863B-41FA-87AE-D8B9C32B5A59}"/>
              </a:ext>
            </a:extLst>
          </p:cNvPr>
          <p:cNvSpPr/>
          <p:nvPr/>
        </p:nvSpPr>
        <p:spPr>
          <a:xfrm>
            <a:off x="8953350" y="2252961"/>
            <a:ext cx="2263771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④ </a:t>
            </a:r>
            <a:r>
              <a:rPr lang="ko-KR" altLang="en-US" sz="1600" b="1" i="1" kern="0" dirty="0">
                <a:solidFill>
                  <a:schemeClr val="accent4">
                    <a:lumMod val="50000"/>
                  </a:schemeClr>
                </a:solidFill>
              </a:rPr>
              <a:t>모델 예측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B1126A8E-F8FF-40D1-A481-A18A8581B59E}"/>
              </a:ext>
            </a:extLst>
          </p:cNvPr>
          <p:cNvSpPr/>
          <p:nvPr/>
        </p:nvSpPr>
        <p:spPr>
          <a:xfrm>
            <a:off x="9755415" y="3284094"/>
            <a:ext cx="1408992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⑤</a:t>
            </a:r>
            <a:r>
              <a:rPr lang="ko-KR" altLang="en-US" sz="1600" b="1" i="1" kern="0" dirty="0">
                <a:solidFill>
                  <a:schemeClr val="accent4">
                    <a:lumMod val="50000"/>
                  </a:schemeClr>
                </a:solidFill>
              </a:rPr>
              <a:t> 단어 검색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2DF051A4-0ACC-40BB-B16D-2EE5AE6FD35A}"/>
              </a:ext>
            </a:extLst>
          </p:cNvPr>
          <p:cNvSpPr/>
          <p:nvPr/>
        </p:nvSpPr>
        <p:spPr>
          <a:xfrm>
            <a:off x="9412431" y="4720534"/>
            <a:ext cx="1755158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⑥</a:t>
            </a:r>
            <a:r>
              <a:rPr lang="ko-KR" altLang="en-US" sz="1600" b="1" i="1" kern="0" dirty="0">
                <a:solidFill>
                  <a:schemeClr val="accent4">
                    <a:lumMod val="50000"/>
                  </a:schemeClr>
                </a:solidFill>
              </a:rPr>
              <a:t> 번역  </a:t>
            </a:r>
            <a:r>
              <a:rPr lang="ko-KR" altLang="en-US" sz="1600" b="1" i="1" kern="0" dirty="0" err="1">
                <a:solidFill>
                  <a:schemeClr val="accent4">
                    <a:lumMod val="50000"/>
                  </a:schemeClr>
                </a:solidFill>
              </a:rPr>
              <a:t>크롤링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65753B03-6BAE-4051-B42F-0AE9F5115282}"/>
              </a:ext>
            </a:extLst>
          </p:cNvPr>
          <p:cNvSpPr/>
          <p:nvPr/>
        </p:nvSpPr>
        <p:spPr>
          <a:xfrm>
            <a:off x="8696280" y="5336661"/>
            <a:ext cx="2207805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⑦</a:t>
            </a:r>
            <a:r>
              <a:rPr lang="ko-KR" altLang="en-US" sz="1600" b="1" i="1" kern="0" dirty="0">
                <a:solidFill>
                  <a:schemeClr val="accent4">
                    <a:lumMod val="50000"/>
                  </a:schemeClr>
                </a:solidFill>
              </a:rPr>
              <a:t> 데이터사전 저장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A0D1686A-B260-41B6-AA65-0094102A993E}"/>
              </a:ext>
            </a:extLst>
          </p:cNvPr>
          <p:cNvSpPr/>
          <p:nvPr/>
        </p:nvSpPr>
        <p:spPr>
          <a:xfrm>
            <a:off x="3640340" y="5048026"/>
            <a:ext cx="1755158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⑨</a:t>
            </a:r>
            <a:r>
              <a:rPr lang="ko-KR" altLang="en-US" sz="1600" b="1" i="1" kern="0" dirty="0">
                <a:solidFill>
                  <a:schemeClr val="accent4">
                    <a:lumMod val="50000"/>
                  </a:schemeClr>
                </a:solidFill>
              </a:rPr>
              <a:t> 저장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C0B9C73A-E123-4A50-8C4E-220F54309C66}"/>
              </a:ext>
            </a:extLst>
          </p:cNvPr>
          <p:cNvSpPr/>
          <p:nvPr/>
        </p:nvSpPr>
        <p:spPr>
          <a:xfrm>
            <a:off x="2412537" y="2365305"/>
            <a:ext cx="1755158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⑩</a:t>
            </a:r>
            <a:r>
              <a:rPr lang="ko-KR" altLang="en-US" sz="1600" b="1" i="1" kern="0" dirty="0">
                <a:solidFill>
                  <a:schemeClr val="accent4">
                    <a:lumMod val="50000"/>
                  </a:schemeClr>
                </a:solidFill>
              </a:rPr>
              <a:t> 요청 반환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2C592352-AA03-414E-B3D3-780D1AF87178}"/>
              </a:ext>
            </a:extLst>
          </p:cNvPr>
          <p:cNvSpPr/>
          <p:nvPr/>
        </p:nvSpPr>
        <p:spPr>
          <a:xfrm>
            <a:off x="4414522" y="1914071"/>
            <a:ext cx="824869" cy="506292"/>
          </a:xfrm>
          <a:prstGeom prst="rect">
            <a:avLst/>
          </a:prstGeom>
          <a:solidFill>
            <a:srgbClr val="F1F7FF"/>
          </a:solidFill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/>
                </a:solidFill>
              </a:rPr>
              <a:t>WAS</a:t>
            </a: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73856B7A-E555-4195-A339-7F7A59328CA2}"/>
              </a:ext>
            </a:extLst>
          </p:cNvPr>
          <p:cNvSpPr/>
          <p:nvPr/>
        </p:nvSpPr>
        <p:spPr>
          <a:xfrm>
            <a:off x="8279535" y="1713825"/>
            <a:ext cx="1386673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TCP/IP</a:t>
            </a:r>
            <a:r>
              <a:rPr lang="ko-KR" altLang="en-US" sz="1600" b="1" i="1" kern="0" dirty="0">
                <a:solidFill>
                  <a:srgbClr val="44546A"/>
                </a:solidFill>
              </a:rPr>
              <a:t> </a:t>
            </a:r>
            <a:r>
              <a:rPr lang="en-US" altLang="ko-KR" sz="1600" b="1" i="1" kern="0" dirty="0">
                <a:solidFill>
                  <a:srgbClr val="44546A"/>
                </a:solidFill>
              </a:rPr>
              <a:t>Server</a:t>
            </a:r>
          </a:p>
        </p:txBody>
      </p:sp>
      <p:pic>
        <p:nvPicPr>
          <p:cNvPr id="253" name="그림 252">
            <a:extLst>
              <a:ext uri="{FF2B5EF4-FFF2-40B4-BE49-F238E27FC236}">
                <a16:creationId xmlns:a16="http://schemas.microsoft.com/office/drawing/2014/main" id="{B3C0AA33-8DFD-457D-9030-73027BF9E75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074" y="2787938"/>
            <a:ext cx="635712" cy="635712"/>
          </a:xfrm>
          <a:prstGeom prst="rect">
            <a:avLst/>
          </a:prstGeom>
        </p:spPr>
      </p:pic>
      <p:pic>
        <p:nvPicPr>
          <p:cNvPr id="254" name="그림 253">
            <a:extLst>
              <a:ext uri="{FF2B5EF4-FFF2-40B4-BE49-F238E27FC236}">
                <a16:creationId xmlns:a16="http://schemas.microsoft.com/office/drawing/2014/main" id="{338ED45E-7E36-4E93-934C-7ED2B0597D9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66" y="2440767"/>
            <a:ext cx="635712" cy="635712"/>
          </a:xfrm>
          <a:prstGeom prst="rect">
            <a:avLst/>
          </a:prstGeom>
        </p:spPr>
      </p:pic>
      <p:pic>
        <p:nvPicPr>
          <p:cNvPr id="255" name="그림 254">
            <a:extLst>
              <a:ext uri="{FF2B5EF4-FFF2-40B4-BE49-F238E27FC236}">
                <a16:creationId xmlns:a16="http://schemas.microsoft.com/office/drawing/2014/main" id="{70B31E1B-D598-4071-BB51-303657794F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034" y="1686899"/>
            <a:ext cx="700981" cy="700981"/>
          </a:xfrm>
          <a:prstGeom prst="rect">
            <a:avLst/>
          </a:prstGeom>
        </p:spPr>
      </p:pic>
      <p:pic>
        <p:nvPicPr>
          <p:cNvPr id="262" name="그림 261">
            <a:extLst>
              <a:ext uri="{FF2B5EF4-FFF2-40B4-BE49-F238E27FC236}">
                <a16:creationId xmlns:a16="http://schemas.microsoft.com/office/drawing/2014/main" id="{59CAE4A8-FCD3-4732-A241-F4D7B77D5B3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958" y="5705900"/>
            <a:ext cx="609783" cy="609783"/>
          </a:xfrm>
          <a:prstGeom prst="rect">
            <a:avLst/>
          </a:prstGeom>
        </p:spPr>
      </p:pic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FB251F42-9061-4CEC-8FFF-AD2943EDF758}"/>
              </a:ext>
            </a:extLst>
          </p:cNvPr>
          <p:cNvSpPr/>
          <p:nvPr/>
        </p:nvSpPr>
        <p:spPr>
          <a:xfrm>
            <a:off x="4390976" y="2932838"/>
            <a:ext cx="1386673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Web Server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BA433D1D-EFED-42F6-8BDB-86BCBDB6EC75}"/>
              </a:ext>
            </a:extLst>
          </p:cNvPr>
          <p:cNvSpPr/>
          <p:nvPr/>
        </p:nvSpPr>
        <p:spPr>
          <a:xfrm>
            <a:off x="2474920" y="3249899"/>
            <a:ext cx="1263233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spc="-100" dirty="0">
                <a:solidFill>
                  <a:srgbClr val="44546A"/>
                </a:solidFill>
              </a:rPr>
              <a:t>Reverse Proxy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spc="-100" dirty="0">
                <a:solidFill>
                  <a:srgbClr val="44546A"/>
                </a:solidFill>
              </a:rPr>
              <a:t>Serv</a:t>
            </a:r>
            <a:r>
              <a:rPr lang="en-US" altLang="ko-KR" sz="1600" b="1" i="1" kern="0" dirty="0">
                <a:solidFill>
                  <a:srgbClr val="44546A"/>
                </a:solidFill>
              </a:rPr>
              <a:t>er</a:t>
            </a:r>
          </a:p>
        </p:txBody>
      </p:sp>
      <p:pic>
        <p:nvPicPr>
          <p:cNvPr id="266" name="그림 265">
            <a:extLst>
              <a:ext uri="{FF2B5EF4-FFF2-40B4-BE49-F238E27FC236}">
                <a16:creationId xmlns:a16="http://schemas.microsoft.com/office/drawing/2014/main" id="{5D7DA23E-CF98-488B-8A7D-B53DEF93D94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998" y="2707319"/>
            <a:ext cx="1055872" cy="1055872"/>
          </a:xfrm>
          <a:prstGeom prst="rect">
            <a:avLst/>
          </a:prstGeom>
        </p:spPr>
      </p:pic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B4C1B542-21C3-4DD4-B0A5-5D23E1F5DA96}"/>
              </a:ext>
            </a:extLst>
          </p:cNvPr>
          <p:cNvSpPr/>
          <p:nvPr/>
        </p:nvSpPr>
        <p:spPr>
          <a:xfrm>
            <a:off x="5808111" y="3570745"/>
            <a:ext cx="1263233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spc="-100" dirty="0">
                <a:solidFill>
                  <a:srgbClr val="44546A"/>
                </a:solidFill>
              </a:rPr>
              <a:t>Java Function</a:t>
            </a:r>
            <a:endParaRPr lang="en-US" altLang="ko-KR" sz="1600" b="1" i="1" kern="0" dirty="0">
              <a:solidFill>
                <a:srgbClr val="44546A"/>
              </a:solidFill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72B469EE-7594-4A32-AB25-F3D174132670}"/>
              </a:ext>
            </a:extLst>
          </p:cNvPr>
          <p:cNvSpPr/>
          <p:nvPr/>
        </p:nvSpPr>
        <p:spPr>
          <a:xfrm>
            <a:off x="6421297" y="3823314"/>
            <a:ext cx="1329302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③ 변환 요청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7A16A722-AC7D-4B5F-854C-8C0E2F14579C}"/>
              </a:ext>
            </a:extLst>
          </p:cNvPr>
          <p:cNvSpPr/>
          <p:nvPr/>
        </p:nvSpPr>
        <p:spPr>
          <a:xfrm>
            <a:off x="5531174" y="2207390"/>
            <a:ext cx="1755158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chemeClr val="accent4">
                    <a:lumMod val="50000"/>
                  </a:schemeClr>
                </a:solidFill>
              </a:rPr>
              <a:t>⑧ </a:t>
            </a:r>
            <a:r>
              <a:rPr lang="ko-KR" altLang="en-US" sz="1600" b="1" i="1" kern="0" dirty="0">
                <a:solidFill>
                  <a:schemeClr val="accent4">
                    <a:lumMod val="50000"/>
                  </a:schemeClr>
                </a:solidFill>
              </a:rPr>
              <a:t>결과 반환</a:t>
            </a:r>
            <a:endParaRPr lang="en-US" altLang="ko-KR" sz="1600" b="1" i="1" kern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B0D4A4EF-9B75-4D79-8977-D7EDE9DA341B}"/>
              </a:ext>
            </a:extLst>
          </p:cNvPr>
          <p:cNvSpPr/>
          <p:nvPr/>
        </p:nvSpPr>
        <p:spPr>
          <a:xfrm>
            <a:off x="7800401" y="3138922"/>
            <a:ext cx="1263233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Convert</a:t>
            </a: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B88BD5ED-1337-48CE-9559-F62AAF41471B}"/>
              </a:ext>
            </a:extLst>
          </p:cNvPr>
          <p:cNvSpPr/>
          <p:nvPr/>
        </p:nvSpPr>
        <p:spPr>
          <a:xfrm>
            <a:off x="8968021" y="3037469"/>
            <a:ext cx="1444220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Spacing</a:t>
            </a:r>
            <a:r>
              <a:rPr lang="ko-KR" altLang="en-US" sz="1600" b="1" i="1" kern="0" dirty="0">
                <a:solidFill>
                  <a:srgbClr val="44546A"/>
                </a:solidFill>
              </a:rPr>
              <a:t> </a:t>
            </a:r>
            <a:r>
              <a:rPr lang="en-US" altLang="ko-KR" sz="1600" b="1" i="1" kern="0" dirty="0">
                <a:solidFill>
                  <a:srgbClr val="44546A"/>
                </a:solidFill>
              </a:rPr>
              <a:t>Model</a:t>
            </a:r>
          </a:p>
        </p:txBody>
      </p:sp>
      <p:cxnSp>
        <p:nvCxnSpPr>
          <p:cNvPr id="293" name="연결선: 꺾임 292">
            <a:extLst>
              <a:ext uri="{FF2B5EF4-FFF2-40B4-BE49-F238E27FC236}">
                <a16:creationId xmlns:a16="http://schemas.microsoft.com/office/drawing/2014/main" id="{3659AF72-6F45-4382-9503-B96AB24AC0A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31765" y="2188860"/>
            <a:ext cx="587164" cy="1197865"/>
          </a:xfrm>
          <a:prstGeom prst="bentConnector3">
            <a:avLst>
              <a:gd name="adj1" fmla="val 50000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575135D-A861-4872-BB2D-1D8FE93A40B0}"/>
              </a:ext>
            </a:extLst>
          </p:cNvPr>
          <p:cNvSpPr/>
          <p:nvPr/>
        </p:nvSpPr>
        <p:spPr>
          <a:xfrm>
            <a:off x="1527986" y="972272"/>
            <a:ext cx="55230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System Flow</a:t>
            </a:r>
          </a:p>
        </p:txBody>
      </p: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C7B406CF-F1D4-47E1-92C8-AF2E1C6E455F}"/>
              </a:ext>
            </a:extLst>
          </p:cNvPr>
          <p:cNvCxnSpPr>
            <a:cxnSpLocks/>
          </p:cNvCxnSpPr>
          <p:nvPr/>
        </p:nvCxnSpPr>
        <p:spPr>
          <a:xfrm rot="10800000">
            <a:off x="1798975" y="2923402"/>
            <a:ext cx="906018" cy="150073"/>
          </a:xfrm>
          <a:prstGeom prst="bentConnector3">
            <a:avLst>
              <a:gd name="adj1" fmla="val 41029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513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6EEA88-F71E-45BB-A643-760A95C5716A}"/>
              </a:ext>
            </a:extLst>
          </p:cNvPr>
          <p:cNvSpPr/>
          <p:nvPr/>
        </p:nvSpPr>
        <p:spPr>
          <a:xfrm>
            <a:off x="1527986" y="972272"/>
            <a:ext cx="35418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Front End</a:t>
            </a:r>
          </a:p>
        </p:txBody>
      </p:sp>
      <p:sp>
        <p:nvSpPr>
          <p:cNvPr id="19" name="양쪽 모서리가 둥근 사각형 34">
            <a:extLst>
              <a:ext uri="{FF2B5EF4-FFF2-40B4-BE49-F238E27FC236}">
                <a16:creationId xmlns:a16="http://schemas.microsoft.com/office/drawing/2014/main" id="{B4F02A1D-0ADC-4476-A166-E1AA0180AD8C}"/>
              </a:ext>
            </a:extLst>
          </p:cNvPr>
          <p:cNvSpPr/>
          <p:nvPr/>
        </p:nvSpPr>
        <p:spPr>
          <a:xfrm rot="16200000">
            <a:off x="6372606" y="1050614"/>
            <a:ext cx="6344819" cy="4784750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C8673FC-96DD-4549-A407-7C88A291C54F}"/>
              </a:ext>
            </a:extLst>
          </p:cNvPr>
          <p:cNvGrpSpPr/>
          <p:nvPr/>
        </p:nvGrpSpPr>
        <p:grpSpPr>
          <a:xfrm>
            <a:off x="1526852" y="2078674"/>
            <a:ext cx="4323259" cy="1444080"/>
            <a:chOff x="7108541" y="1651954"/>
            <a:chExt cx="4323259" cy="857708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4E62ED27-7FD5-4F02-B9A7-CC56356F70C2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D28CE75-54D6-4FF9-95D1-A0E0916495D3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Reverse Proxy Server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Nginx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를 통한 로드 </a:t>
              </a:r>
              <a:r>
                <a:rPr lang="ko-KR" altLang="en-US" sz="1600" dirty="0" err="1">
                  <a:solidFill>
                    <a:schemeClr val="bg2">
                      <a:lumMod val="50000"/>
                    </a:schemeClr>
                  </a:solidFill>
                </a:rPr>
                <a:t>밸런싱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 및 </a:t>
              </a:r>
              <a:r>
                <a:rPr lang="ko-KR" altLang="en-US" sz="1600" dirty="0" err="1">
                  <a:solidFill>
                    <a:schemeClr val="bg2">
                      <a:lumMod val="50000"/>
                    </a:schemeClr>
                  </a:solidFill>
                </a:rPr>
                <a:t>보안점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 추가</a:t>
              </a:r>
              <a:b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추후 서버 업데이트에 대한 대비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2B97A5B-3B3A-4685-AB41-CECBFE2AF1EA}"/>
              </a:ext>
            </a:extLst>
          </p:cNvPr>
          <p:cNvCxnSpPr>
            <a:cxnSpLocks/>
          </p:cNvCxnSpPr>
          <p:nvPr/>
        </p:nvCxnSpPr>
        <p:spPr>
          <a:xfrm>
            <a:off x="5323840" y="2407430"/>
            <a:ext cx="205232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5EAB862-AA63-4FAC-BB02-E45097E0E0D1}"/>
              </a:ext>
            </a:extLst>
          </p:cNvPr>
          <p:cNvGrpSpPr/>
          <p:nvPr/>
        </p:nvGrpSpPr>
        <p:grpSpPr>
          <a:xfrm>
            <a:off x="7516260" y="1376236"/>
            <a:ext cx="4257625" cy="1222390"/>
            <a:chOff x="7107216" y="3145735"/>
            <a:chExt cx="3363662" cy="979582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79C7F176-1DE5-451E-B115-81CDE92C3EE3}"/>
                </a:ext>
              </a:extLst>
            </p:cNvPr>
            <p:cNvCxnSpPr>
              <a:cxnSpLocks/>
            </p:cNvCxnSpPr>
            <p:nvPr/>
          </p:nvCxnSpPr>
          <p:spPr>
            <a:xfrm>
              <a:off x="7107216" y="3218580"/>
              <a:ext cx="0" cy="906737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4C8C623-3D5D-4B61-8A66-963FA71E7817}"/>
                </a:ext>
              </a:extLst>
            </p:cNvPr>
            <p:cNvSpPr/>
            <p:nvPr/>
          </p:nvSpPr>
          <p:spPr>
            <a:xfrm>
              <a:off x="7157449" y="3145735"/>
              <a:ext cx="331342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Reverse Proxy Server</a:t>
              </a: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중앙서버가 통합 관리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로드 </a:t>
              </a:r>
              <a:r>
                <a:rPr lang="ko-KR" altLang="en-US" sz="1400" dirty="0" err="1">
                  <a:solidFill>
                    <a:schemeClr val="bg2">
                      <a:lumMod val="50000"/>
                    </a:schemeClr>
                  </a:solidFill>
                </a:rPr>
                <a:t>밸런싱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 처리 및 보안의 장점을 가짐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6055C13-A4F5-4943-A6F5-6ABC8A1BB50D}"/>
              </a:ext>
            </a:extLst>
          </p:cNvPr>
          <p:cNvGrpSpPr/>
          <p:nvPr/>
        </p:nvGrpSpPr>
        <p:grpSpPr>
          <a:xfrm>
            <a:off x="7424339" y="2650349"/>
            <a:ext cx="4021898" cy="2690937"/>
            <a:chOff x="7424339" y="2650349"/>
            <a:chExt cx="4021898" cy="2690937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E36F4D21-0F7A-4382-B775-D4DFEA2F1192}"/>
                </a:ext>
              </a:extLst>
            </p:cNvPr>
            <p:cNvGrpSpPr/>
            <p:nvPr/>
          </p:nvGrpSpPr>
          <p:grpSpPr>
            <a:xfrm>
              <a:off x="7424339" y="2650349"/>
              <a:ext cx="4021898" cy="2690937"/>
              <a:chOff x="7424339" y="2508110"/>
              <a:chExt cx="4021898" cy="2369222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2D91BF6F-32C6-46D7-97AD-A5FD78BB2722}"/>
                  </a:ext>
                </a:extLst>
              </p:cNvPr>
              <p:cNvGrpSpPr/>
              <p:nvPr/>
            </p:nvGrpSpPr>
            <p:grpSpPr>
              <a:xfrm>
                <a:off x="7506825" y="2821362"/>
                <a:ext cx="3939412" cy="2055970"/>
                <a:chOff x="7623989" y="1967378"/>
                <a:chExt cx="3939412" cy="2055970"/>
              </a:xfrm>
            </p:grpSpPr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8EF24D2E-CBD2-4113-8DF8-2CD009DAB466}"/>
                    </a:ext>
                  </a:extLst>
                </p:cNvPr>
                <p:cNvGrpSpPr/>
                <p:nvPr/>
              </p:nvGrpSpPr>
              <p:grpSpPr>
                <a:xfrm>
                  <a:off x="7705747" y="1967378"/>
                  <a:ext cx="3857654" cy="1746340"/>
                  <a:chOff x="1306096" y="1451529"/>
                  <a:chExt cx="4660152" cy="2260230"/>
                </a:xfrm>
              </p:grpSpPr>
              <p:sp>
                <p:nvSpPr>
                  <p:cNvPr id="47" name="모서리가 둥근 직사각형 32">
                    <a:extLst>
                      <a:ext uri="{FF2B5EF4-FFF2-40B4-BE49-F238E27FC236}">
                        <a16:creationId xmlns:a16="http://schemas.microsoft.com/office/drawing/2014/main" id="{27017C7C-D7A2-4B95-9EEF-D23B06830E63}"/>
                      </a:ext>
                    </a:extLst>
                  </p:cNvPr>
                  <p:cNvSpPr/>
                  <p:nvPr/>
                </p:nvSpPr>
                <p:spPr>
                  <a:xfrm>
                    <a:off x="1306096" y="2739253"/>
                    <a:ext cx="1065406" cy="360000"/>
                  </a:xfrm>
                  <a:prstGeom prst="roundRect">
                    <a:avLst/>
                  </a:prstGeom>
                  <a:solidFill>
                    <a:srgbClr val="CCCCFF"/>
                  </a:solidFill>
                  <a:ln>
                    <a:noFill/>
                  </a:ln>
                  <a:effectLst>
                    <a:outerShdw blurRad="292100" dist="38100" algn="l" rotWithShape="0">
                      <a:srgbClr val="1A73DE">
                        <a:alpha val="17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400" b="1" dirty="0">
                        <a:solidFill>
                          <a:srgbClr val="1A73DE"/>
                        </a:solidFill>
                      </a:rPr>
                      <a:t>Client</a:t>
                    </a:r>
                    <a:endParaRPr lang="ko-KR" altLang="en-US" sz="1400" b="1" dirty="0">
                      <a:solidFill>
                        <a:srgbClr val="1A73DE"/>
                      </a:solidFill>
                    </a:endParaRPr>
                  </a:p>
                </p:txBody>
              </p:sp>
              <p:cxnSp>
                <p:nvCxnSpPr>
                  <p:cNvPr id="48" name="연결선: 꺾임 47">
                    <a:extLst>
                      <a:ext uri="{FF2B5EF4-FFF2-40B4-BE49-F238E27FC236}">
                        <a16:creationId xmlns:a16="http://schemas.microsoft.com/office/drawing/2014/main" id="{8248A86B-29A9-4B17-886E-C3082648F5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906520" y="2206239"/>
                    <a:ext cx="757778" cy="713017"/>
                  </a:xfrm>
                  <a:prstGeom prst="bentConnector3">
                    <a:avLst>
                      <a:gd name="adj1" fmla="val 50000"/>
                    </a:avLst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직사각형 51">
                    <a:extLst>
                      <a:ext uri="{FF2B5EF4-FFF2-40B4-BE49-F238E27FC236}">
                        <a16:creationId xmlns:a16="http://schemas.microsoft.com/office/drawing/2014/main" id="{D13CDEA8-2FDE-40C6-AE8B-09D0835BF4B3}"/>
                      </a:ext>
                    </a:extLst>
                  </p:cNvPr>
                  <p:cNvSpPr/>
                  <p:nvPr/>
                </p:nvSpPr>
                <p:spPr>
                  <a:xfrm>
                    <a:off x="2674372" y="2073955"/>
                    <a:ext cx="1687054" cy="320837"/>
                  </a:xfrm>
                  <a:prstGeom prst="rect">
                    <a:avLst/>
                  </a:prstGeom>
                  <a:noFill/>
                </p:spPr>
                <p:txBody>
                  <a:bodyPr wrap="square" tIns="0" bIns="0">
                    <a:spAutoFit/>
                  </a:bodyPr>
                  <a:lstStyle/>
                  <a:p>
                    <a:pPr algn="ctr" latinLnBrk="0">
                      <a:lnSpc>
                        <a:spcPct val="150000"/>
                      </a:lnSpc>
                      <a:defRPr/>
                    </a:pPr>
                    <a:r>
                      <a:rPr lang="en-US" altLang="ko-KR" sz="1400" b="1" i="1" kern="0" dirty="0">
                        <a:solidFill>
                          <a:srgbClr val="44546A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rPr>
                      <a:t>Reverse</a:t>
                    </a:r>
                    <a:r>
                      <a:rPr lang="ko-KR" altLang="en-US" sz="1400" b="1" i="1" kern="0" dirty="0">
                        <a:solidFill>
                          <a:srgbClr val="44546A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rPr>
                      <a:t> </a:t>
                    </a:r>
                    <a:r>
                      <a:rPr lang="en-US" altLang="ko-KR" sz="1400" b="1" i="1" kern="0" dirty="0">
                        <a:solidFill>
                          <a:srgbClr val="44546A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rPr>
                      <a:t>Proxy</a:t>
                    </a:r>
                  </a:p>
                </p:txBody>
              </p:sp>
              <p:sp>
                <p:nvSpPr>
                  <p:cNvPr id="53" name="직사각형 52">
                    <a:extLst>
                      <a:ext uri="{FF2B5EF4-FFF2-40B4-BE49-F238E27FC236}">
                        <a16:creationId xmlns:a16="http://schemas.microsoft.com/office/drawing/2014/main" id="{892DF59F-E041-4888-92F8-419F30AB08B9}"/>
                      </a:ext>
                    </a:extLst>
                  </p:cNvPr>
                  <p:cNvSpPr/>
                  <p:nvPr/>
                </p:nvSpPr>
                <p:spPr>
                  <a:xfrm>
                    <a:off x="4194242" y="1451529"/>
                    <a:ext cx="1772006" cy="43050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 latinLnBrk="0">
                      <a:lnSpc>
                        <a:spcPct val="150000"/>
                      </a:lnSpc>
                      <a:defRPr/>
                    </a:pPr>
                    <a:r>
                      <a:rPr lang="en-US" altLang="ko-KR" sz="1400" b="1" i="1" kern="0" dirty="0">
                        <a:solidFill>
                          <a:srgbClr val="44546A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rPr>
                      <a:t>Web Server</a:t>
                    </a:r>
                  </a:p>
                </p:txBody>
              </p:sp>
              <p:cxnSp>
                <p:nvCxnSpPr>
                  <p:cNvPr id="54" name="직선 연결선 53">
                    <a:extLst>
                      <a:ext uri="{FF2B5EF4-FFF2-40B4-BE49-F238E27FC236}">
                        <a16:creationId xmlns:a16="http://schemas.microsoft.com/office/drawing/2014/main" id="{F19564B9-293B-4009-9F53-91D71707BA20}"/>
                      </a:ext>
                    </a:extLst>
                  </p:cNvPr>
                  <p:cNvCxnSpPr>
                    <a:cxnSpLocks/>
                    <a:stCxn id="47" idx="3"/>
                  </p:cNvCxnSpPr>
                  <p:nvPr/>
                </p:nvCxnSpPr>
                <p:spPr>
                  <a:xfrm>
                    <a:off x="2371503" y="2919253"/>
                    <a:ext cx="700482" cy="0"/>
                  </a:xfrm>
                  <a:prstGeom prst="line">
                    <a:avLst/>
                  </a:prstGeom>
                  <a:ln w="25400">
                    <a:solidFill>
                      <a:srgbClr val="4472C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연결선: 꺾임 54">
                    <a:extLst>
                      <a:ext uri="{FF2B5EF4-FFF2-40B4-BE49-F238E27FC236}">
                        <a16:creationId xmlns:a16="http://schemas.microsoft.com/office/drawing/2014/main" id="{65C76235-1BCC-457F-8034-C0A027BC25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06520" y="2919255"/>
                    <a:ext cx="757779" cy="684396"/>
                  </a:xfrm>
                  <a:prstGeom prst="bentConnector3">
                    <a:avLst>
                      <a:gd name="adj1" fmla="val 50000"/>
                    </a:avLst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7" name="직사각형 56">
                    <a:extLst>
                      <a:ext uri="{FF2B5EF4-FFF2-40B4-BE49-F238E27FC236}">
                        <a16:creationId xmlns:a16="http://schemas.microsoft.com/office/drawing/2014/main" id="{C934386D-AD45-4934-B716-0D58E83B0AC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68698" y="2426113"/>
                    <a:ext cx="1671530" cy="89976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 latinLnBrk="0">
                      <a:lnSpc>
                        <a:spcPct val="150000"/>
                      </a:lnSpc>
                      <a:defRPr/>
                    </a:pPr>
                    <a:r>
                      <a:rPr lang="en-US" altLang="ko-KR" sz="3200" b="1" i="1" kern="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rPr>
                      <a:t>…</a:t>
                    </a:r>
                  </a:p>
                </p:txBody>
              </p:sp>
              <p:sp>
                <p:nvSpPr>
                  <p:cNvPr id="61" name="직사각형 60">
                    <a:extLst>
                      <a:ext uri="{FF2B5EF4-FFF2-40B4-BE49-F238E27FC236}">
                        <a16:creationId xmlns:a16="http://schemas.microsoft.com/office/drawing/2014/main" id="{1CE00D2E-D733-4180-B3AF-A4DB36F151E2}"/>
                      </a:ext>
                    </a:extLst>
                  </p:cNvPr>
                  <p:cNvSpPr/>
                  <p:nvPr/>
                </p:nvSpPr>
                <p:spPr>
                  <a:xfrm>
                    <a:off x="2649825" y="2270625"/>
                    <a:ext cx="1687054" cy="320837"/>
                  </a:xfrm>
                  <a:prstGeom prst="rect">
                    <a:avLst/>
                  </a:prstGeom>
                  <a:noFill/>
                </p:spPr>
                <p:txBody>
                  <a:bodyPr wrap="square" tIns="0" bIns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  <a:defRPr/>
                    </a:pPr>
                    <a:r>
                      <a:rPr lang="en-US" altLang="ko-KR" sz="1400" b="1" i="1" kern="0" dirty="0">
                        <a:solidFill>
                          <a:srgbClr val="44546A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rPr>
                      <a:t>Server</a:t>
                    </a:r>
                  </a:p>
                </p:txBody>
              </p:sp>
            </p:grp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225D2E49-E211-4E68-AB69-5226262691CB}"/>
                    </a:ext>
                  </a:extLst>
                </p:cNvPr>
                <p:cNvSpPr/>
                <p:nvPr/>
              </p:nvSpPr>
              <p:spPr>
                <a:xfrm>
                  <a:off x="7623989" y="2014599"/>
                  <a:ext cx="3785691" cy="2008749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5379CD5C-B32D-4397-9EA3-3FA32FF70D2D}"/>
                  </a:ext>
                </a:extLst>
              </p:cNvPr>
              <p:cNvSpPr/>
              <p:nvPr/>
            </p:nvSpPr>
            <p:spPr>
              <a:xfrm>
                <a:off x="7424339" y="2508110"/>
                <a:ext cx="3126337" cy="3728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1600" b="1" i="1" kern="0" dirty="0">
                    <a:solidFill>
                      <a:srgbClr val="44546A"/>
                    </a:solidFill>
                  </a:rPr>
                  <a:t>Reverse</a:t>
                </a:r>
                <a:r>
                  <a:rPr lang="ko-KR" altLang="en-US" sz="1600" b="1" i="1" kern="0" dirty="0">
                    <a:solidFill>
                      <a:srgbClr val="44546A"/>
                    </a:solidFill>
                  </a:rPr>
                  <a:t> </a:t>
                </a:r>
                <a:r>
                  <a:rPr lang="en-US" altLang="ko-KR" sz="1600" b="1" i="1" kern="0" dirty="0">
                    <a:solidFill>
                      <a:srgbClr val="44546A"/>
                    </a:solidFill>
                  </a:rPr>
                  <a:t>Proxy</a:t>
                </a:r>
                <a:r>
                  <a:rPr lang="ko-KR" altLang="en-US" sz="1600" b="1" i="1" kern="0" dirty="0">
                    <a:solidFill>
                      <a:srgbClr val="44546A"/>
                    </a:solidFill>
                  </a:rPr>
                  <a:t> </a:t>
                </a:r>
                <a:r>
                  <a:rPr lang="en-US" altLang="ko-KR" sz="1600" b="1" i="1" kern="0" dirty="0">
                    <a:solidFill>
                      <a:srgbClr val="44546A"/>
                    </a:solidFill>
                  </a:rPr>
                  <a:t>Server</a:t>
                </a:r>
                <a:r>
                  <a:rPr lang="ko-KR" altLang="en-US" sz="1600" b="1" i="1" kern="0" dirty="0">
                    <a:solidFill>
                      <a:srgbClr val="44546A"/>
                    </a:solidFill>
                  </a:rPr>
                  <a:t> </a:t>
                </a:r>
                <a:r>
                  <a:rPr lang="en-US" altLang="ko-KR" sz="1600" b="1" i="1" kern="0" dirty="0">
                    <a:solidFill>
                      <a:srgbClr val="44546A"/>
                    </a:solidFill>
                  </a:rPr>
                  <a:t>Structure</a:t>
                </a:r>
              </a:p>
            </p:txBody>
          </p:sp>
        </p:grp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0DCDE55F-64D2-4633-8594-B6B32E8AA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3173" y="3974397"/>
              <a:ext cx="700981" cy="700981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E7AFBEFF-70C4-4E49-BB17-06F3F65F0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5702" y="3351494"/>
              <a:ext cx="700981" cy="700981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99AEC297-DBCB-4384-BB28-C60483827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5702" y="4589638"/>
              <a:ext cx="700981" cy="7009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7096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6EEA88-F71E-45BB-A643-760A95C5716A}"/>
              </a:ext>
            </a:extLst>
          </p:cNvPr>
          <p:cNvSpPr/>
          <p:nvPr/>
        </p:nvSpPr>
        <p:spPr>
          <a:xfrm>
            <a:off x="1527986" y="972272"/>
            <a:ext cx="35418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WAS</a:t>
            </a:r>
          </a:p>
        </p:txBody>
      </p:sp>
      <p:sp>
        <p:nvSpPr>
          <p:cNvPr id="48" name="양쪽 모서리가 둥근 사각형 34">
            <a:extLst>
              <a:ext uri="{FF2B5EF4-FFF2-40B4-BE49-F238E27FC236}">
                <a16:creationId xmlns:a16="http://schemas.microsoft.com/office/drawing/2014/main" id="{5CC048E3-9E73-48AF-964C-C0DDFDA7FE58}"/>
              </a:ext>
            </a:extLst>
          </p:cNvPr>
          <p:cNvSpPr/>
          <p:nvPr/>
        </p:nvSpPr>
        <p:spPr>
          <a:xfrm rot="16200000">
            <a:off x="6372606" y="1050614"/>
            <a:ext cx="6344819" cy="4784750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DE52222-2EC4-4B49-9917-BCB48AF27E6B}"/>
              </a:ext>
            </a:extLst>
          </p:cNvPr>
          <p:cNvGrpSpPr/>
          <p:nvPr/>
        </p:nvGrpSpPr>
        <p:grpSpPr>
          <a:xfrm>
            <a:off x="1526852" y="2078673"/>
            <a:ext cx="4323259" cy="1822767"/>
            <a:chOff x="7108541" y="1651954"/>
            <a:chExt cx="4323259" cy="857708"/>
          </a:xfrm>
        </p:grpSpPr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A388DE90-7E9D-49DE-BD9D-2740AAC21EC2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1BB6DFD-1ECF-4E7A-B747-EB3000A84307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Spring Boot</a:t>
              </a: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MVC</a:t>
              </a: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구현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Front Controller Pattern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이용하여 구현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모든  요청을 한곳에서 받으므로 처리도 한곳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파일구조가 바뀌어도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URL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유지 가능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3C8942B8-AFF1-484A-9F47-895A388C5683}"/>
              </a:ext>
            </a:extLst>
          </p:cNvPr>
          <p:cNvCxnSpPr>
            <a:cxnSpLocks/>
          </p:cNvCxnSpPr>
          <p:nvPr/>
        </p:nvCxnSpPr>
        <p:spPr>
          <a:xfrm>
            <a:off x="5323840" y="2407430"/>
            <a:ext cx="205232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F45981C-658F-4806-A565-1877A6A0A659}"/>
              </a:ext>
            </a:extLst>
          </p:cNvPr>
          <p:cNvGrpSpPr/>
          <p:nvPr/>
        </p:nvGrpSpPr>
        <p:grpSpPr>
          <a:xfrm>
            <a:off x="7507544" y="1146477"/>
            <a:ext cx="4257625" cy="920252"/>
            <a:chOff x="7107216" y="3145735"/>
            <a:chExt cx="3363662" cy="979582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9826F26-12D5-40DB-8BD1-C276B51FCDA4}"/>
                </a:ext>
              </a:extLst>
            </p:cNvPr>
            <p:cNvCxnSpPr>
              <a:cxnSpLocks/>
            </p:cNvCxnSpPr>
            <p:nvPr/>
          </p:nvCxnSpPr>
          <p:spPr>
            <a:xfrm>
              <a:off x="7107216" y="3218580"/>
              <a:ext cx="0" cy="906737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6DD7174-E129-4855-87E9-96AC36BF2DD1}"/>
                </a:ext>
              </a:extLst>
            </p:cNvPr>
            <p:cNvSpPr/>
            <p:nvPr/>
          </p:nvSpPr>
          <p:spPr>
            <a:xfrm>
              <a:off x="7157449" y="3145735"/>
              <a:ext cx="331342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MVC(Model-View-Controller) Pattern</a:t>
              </a: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</a:rPr>
                <a:t>UI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로 부터 비즈니스 로직을 분리</a:t>
              </a: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재사용성 강화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A1C320F-4CE5-45F1-8AE8-1EFAE8DBEA77}"/>
              </a:ext>
            </a:extLst>
          </p:cNvPr>
          <p:cNvGrpSpPr/>
          <p:nvPr/>
        </p:nvGrpSpPr>
        <p:grpSpPr>
          <a:xfrm>
            <a:off x="7376160" y="2752870"/>
            <a:ext cx="4488677" cy="3304082"/>
            <a:chOff x="7376160" y="2468390"/>
            <a:chExt cx="4488677" cy="3304082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5F67A3C0-7ED0-4E12-98B1-1B0C68E09D99}"/>
                </a:ext>
              </a:extLst>
            </p:cNvPr>
            <p:cNvGrpSpPr/>
            <p:nvPr/>
          </p:nvGrpSpPr>
          <p:grpSpPr>
            <a:xfrm>
              <a:off x="7489455" y="2591138"/>
              <a:ext cx="4272460" cy="3055394"/>
              <a:chOff x="5350163" y="1908719"/>
              <a:chExt cx="4971485" cy="3448794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0A36CC20-240B-4CA8-B152-0D844614D429}"/>
                  </a:ext>
                </a:extLst>
              </p:cNvPr>
              <p:cNvSpPr/>
              <p:nvPr/>
            </p:nvSpPr>
            <p:spPr>
              <a:xfrm>
                <a:off x="7007866" y="1908719"/>
                <a:ext cx="1656080" cy="490323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i="1" dirty="0">
                    <a:solidFill>
                      <a:schemeClr val="tx2"/>
                    </a:solidFill>
                  </a:rPr>
                  <a:t>Client (browser)</a:t>
                </a:r>
              </a:p>
            </p:txBody>
          </p:sp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id="{FA981DC0-764E-4F12-98BB-A244989175D3}"/>
                  </a:ext>
                </a:extLst>
              </p:cNvPr>
              <p:cNvSpPr/>
              <p:nvPr/>
            </p:nvSpPr>
            <p:spPr>
              <a:xfrm>
                <a:off x="5350164" y="2859168"/>
                <a:ext cx="4971484" cy="490323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i="1" dirty="0">
                    <a:solidFill>
                      <a:schemeClr val="tx2"/>
                    </a:solidFill>
                  </a:rPr>
                  <a:t>Spring’s Dispatcher Servlet</a:t>
                </a:r>
              </a:p>
            </p:txBody>
          </p:sp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CFCAE62B-0F94-4433-A533-BF74E64E4EDE}"/>
                  </a:ext>
                </a:extLst>
              </p:cNvPr>
              <p:cNvSpPr/>
              <p:nvPr/>
            </p:nvSpPr>
            <p:spPr>
              <a:xfrm>
                <a:off x="5350163" y="3853901"/>
                <a:ext cx="1091396" cy="611097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i="1" dirty="0">
                    <a:solidFill>
                      <a:schemeClr val="tx2"/>
                    </a:solidFill>
                  </a:rPr>
                  <a:t>Handler </a:t>
                </a:r>
              </a:p>
              <a:p>
                <a:pPr algn="ctr"/>
                <a:r>
                  <a:rPr lang="en-US" sz="1400" b="1" i="1" dirty="0">
                    <a:solidFill>
                      <a:schemeClr val="tx2"/>
                    </a:solidFill>
                  </a:rPr>
                  <a:t>Mapping</a:t>
                </a:r>
              </a:p>
            </p:txBody>
          </p:sp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01CD7AB8-BB57-4BC9-9EAE-5CF91B775E37}"/>
                  </a:ext>
                </a:extLst>
              </p:cNvPr>
              <p:cNvSpPr/>
              <p:nvPr/>
            </p:nvSpPr>
            <p:spPr>
              <a:xfrm>
                <a:off x="6645405" y="3853900"/>
                <a:ext cx="1085758" cy="611097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i="1" spc="-100" dirty="0">
                    <a:solidFill>
                      <a:schemeClr val="tx2"/>
                    </a:solidFill>
                  </a:rPr>
                  <a:t>Controller</a:t>
                </a:r>
              </a:p>
              <a:p>
                <a:pPr algn="ctr"/>
                <a:r>
                  <a:rPr lang="en-US" sz="1400" b="1" i="1" dirty="0">
                    <a:solidFill>
                      <a:schemeClr val="tx2"/>
                    </a:solidFill>
                  </a:rPr>
                  <a:t>(Servlet)</a:t>
                </a:r>
              </a:p>
            </p:txBody>
          </p:sp>
          <p:sp>
            <p:nvSpPr>
              <p:cNvPr id="79" name="사각형: 둥근 모서리 78">
                <a:extLst>
                  <a:ext uri="{FF2B5EF4-FFF2-40B4-BE49-F238E27FC236}">
                    <a16:creationId xmlns:a16="http://schemas.microsoft.com/office/drawing/2014/main" id="{93DB9774-78C1-486F-BBDE-3F19F1AB8247}"/>
                  </a:ext>
                </a:extLst>
              </p:cNvPr>
              <p:cNvSpPr/>
              <p:nvPr/>
            </p:nvSpPr>
            <p:spPr>
              <a:xfrm>
                <a:off x="7240746" y="4567464"/>
                <a:ext cx="814801" cy="343791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i="1" dirty="0">
                    <a:solidFill>
                      <a:schemeClr val="tx2"/>
                    </a:solidFill>
                  </a:rPr>
                  <a:t>Model</a:t>
                </a:r>
              </a:p>
            </p:txBody>
          </p:sp>
          <p:sp>
            <p:nvSpPr>
              <p:cNvPr id="80" name="사각형: 둥근 모서리 79">
                <a:extLst>
                  <a:ext uri="{FF2B5EF4-FFF2-40B4-BE49-F238E27FC236}">
                    <a16:creationId xmlns:a16="http://schemas.microsoft.com/office/drawing/2014/main" id="{C8130A6D-F91B-4DBB-BEB3-77448A67353D}"/>
                  </a:ext>
                </a:extLst>
              </p:cNvPr>
              <p:cNvSpPr/>
              <p:nvPr/>
            </p:nvSpPr>
            <p:spPr>
              <a:xfrm>
                <a:off x="6645405" y="5013722"/>
                <a:ext cx="1091395" cy="343791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i="1" spc="-100" dirty="0">
                    <a:solidFill>
                      <a:schemeClr val="tx2"/>
                    </a:solidFill>
                  </a:rPr>
                  <a:t>Java Code</a:t>
                </a:r>
              </a:p>
            </p:txBody>
          </p:sp>
          <p:sp>
            <p:nvSpPr>
              <p:cNvPr id="81" name="사각형: 둥근 모서리 80">
                <a:extLst>
                  <a:ext uri="{FF2B5EF4-FFF2-40B4-BE49-F238E27FC236}">
                    <a16:creationId xmlns:a16="http://schemas.microsoft.com/office/drawing/2014/main" id="{D4E799B6-1A48-42D2-AB59-3F903C26BF45}"/>
                  </a:ext>
                </a:extLst>
              </p:cNvPr>
              <p:cNvSpPr/>
              <p:nvPr/>
            </p:nvSpPr>
            <p:spPr>
              <a:xfrm>
                <a:off x="7935009" y="3853900"/>
                <a:ext cx="1091396" cy="611097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i="1" dirty="0">
                    <a:solidFill>
                      <a:schemeClr val="tx2"/>
                    </a:solidFill>
                  </a:rPr>
                  <a:t>View</a:t>
                </a:r>
              </a:p>
              <a:p>
                <a:pPr algn="ctr"/>
                <a:r>
                  <a:rPr lang="en-US" sz="1400" b="1" i="1" dirty="0">
                    <a:solidFill>
                      <a:schemeClr val="tx2"/>
                    </a:solidFill>
                  </a:rPr>
                  <a:t>Resolver</a:t>
                </a:r>
              </a:p>
            </p:txBody>
          </p:sp>
          <p:sp>
            <p:nvSpPr>
              <p:cNvPr id="82" name="사각형: 둥근 모서리 81">
                <a:extLst>
                  <a:ext uri="{FF2B5EF4-FFF2-40B4-BE49-F238E27FC236}">
                    <a16:creationId xmlns:a16="http://schemas.microsoft.com/office/drawing/2014/main" id="{330C76C1-E427-45AB-8FBE-5F706354F2B9}"/>
                  </a:ext>
                </a:extLst>
              </p:cNvPr>
              <p:cNvSpPr/>
              <p:nvPr/>
            </p:nvSpPr>
            <p:spPr>
              <a:xfrm>
                <a:off x="9230251" y="3840101"/>
                <a:ext cx="1091396" cy="611097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i="1" dirty="0">
                    <a:solidFill>
                      <a:schemeClr val="tx2"/>
                    </a:solidFill>
                  </a:rPr>
                  <a:t>View</a:t>
                </a:r>
              </a:p>
              <a:p>
                <a:pPr algn="ctr"/>
                <a:r>
                  <a:rPr lang="en-US" sz="1400" b="1" i="1" dirty="0">
                    <a:solidFill>
                      <a:schemeClr val="tx2"/>
                    </a:solidFill>
                  </a:rPr>
                  <a:t>(JSP)</a:t>
                </a:r>
              </a:p>
            </p:txBody>
          </p:sp>
          <p:cxnSp>
            <p:nvCxnSpPr>
              <p:cNvPr id="83" name="직선 화살표 연결선 82">
                <a:extLst>
                  <a:ext uri="{FF2B5EF4-FFF2-40B4-BE49-F238E27FC236}">
                    <a16:creationId xmlns:a16="http://schemas.microsoft.com/office/drawing/2014/main" id="{32E26B07-59C6-4452-891E-1C0B920E262F}"/>
                  </a:ext>
                </a:extLst>
              </p:cNvPr>
              <p:cNvCxnSpPr/>
              <p:nvPr/>
            </p:nvCxnSpPr>
            <p:spPr>
              <a:xfrm>
                <a:off x="7891324" y="2404445"/>
                <a:ext cx="0" cy="4547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화살표 연결선 83">
                <a:extLst>
                  <a:ext uri="{FF2B5EF4-FFF2-40B4-BE49-F238E27FC236}">
                    <a16:creationId xmlns:a16="http://schemas.microsoft.com/office/drawing/2014/main" id="{171B046A-04B2-4BFC-B76E-B7570158BEC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7687124" y="2404445"/>
                <a:ext cx="0" cy="4547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화살표 연결선 84">
                <a:extLst>
                  <a:ext uri="{FF2B5EF4-FFF2-40B4-BE49-F238E27FC236}">
                    <a16:creationId xmlns:a16="http://schemas.microsoft.com/office/drawing/2014/main" id="{0DC2EB2F-40E8-42F5-93DB-48ECDC6E1D9C}"/>
                  </a:ext>
                </a:extLst>
              </p:cNvPr>
              <p:cNvCxnSpPr/>
              <p:nvPr/>
            </p:nvCxnSpPr>
            <p:spPr>
              <a:xfrm>
                <a:off x="6001564" y="3385378"/>
                <a:ext cx="0" cy="4547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화살표 연결선 85">
                <a:extLst>
                  <a:ext uri="{FF2B5EF4-FFF2-40B4-BE49-F238E27FC236}">
                    <a16:creationId xmlns:a16="http://schemas.microsoft.com/office/drawing/2014/main" id="{5AB3A983-777D-4D4D-9600-3D1D575D9F6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5797364" y="3385378"/>
                <a:ext cx="0" cy="4547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화살표 연결선 86">
                <a:extLst>
                  <a:ext uri="{FF2B5EF4-FFF2-40B4-BE49-F238E27FC236}">
                    <a16:creationId xmlns:a16="http://schemas.microsoft.com/office/drawing/2014/main" id="{978C3D53-8708-4A3D-87DB-5FC543396CBC}"/>
                  </a:ext>
                </a:extLst>
              </p:cNvPr>
              <p:cNvCxnSpPr/>
              <p:nvPr/>
            </p:nvCxnSpPr>
            <p:spPr>
              <a:xfrm>
                <a:off x="7261404" y="3385378"/>
                <a:ext cx="0" cy="4547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화살표 연결선 87">
                <a:extLst>
                  <a:ext uri="{FF2B5EF4-FFF2-40B4-BE49-F238E27FC236}">
                    <a16:creationId xmlns:a16="http://schemas.microsoft.com/office/drawing/2014/main" id="{811F1DB9-BB52-4450-B30A-A78C12BFCAA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7057204" y="3385378"/>
                <a:ext cx="0" cy="4547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화살표 연결선 88">
                <a:extLst>
                  <a:ext uri="{FF2B5EF4-FFF2-40B4-BE49-F238E27FC236}">
                    <a16:creationId xmlns:a16="http://schemas.microsoft.com/office/drawing/2014/main" id="{FA492641-09C6-4ADC-9D32-130063377B06}"/>
                  </a:ext>
                </a:extLst>
              </p:cNvPr>
              <p:cNvCxnSpPr/>
              <p:nvPr/>
            </p:nvCxnSpPr>
            <p:spPr>
              <a:xfrm>
                <a:off x="8586056" y="3385378"/>
                <a:ext cx="0" cy="4547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화살표 연결선 89">
                <a:extLst>
                  <a:ext uri="{FF2B5EF4-FFF2-40B4-BE49-F238E27FC236}">
                    <a16:creationId xmlns:a16="http://schemas.microsoft.com/office/drawing/2014/main" id="{AA4D5344-F743-48AB-AA8B-3A9599028873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381856" y="3385378"/>
                <a:ext cx="0" cy="4547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화살표 연결선 90">
                <a:extLst>
                  <a:ext uri="{FF2B5EF4-FFF2-40B4-BE49-F238E27FC236}">
                    <a16:creationId xmlns:a16="http://schemas.microsoft.com/office/drawing/2014/main" id="{07C3A436-28C2-44AA-88F9-965ADACD6AC9}"/>
                  </a:ext>
                </a:extLst>
              </p:cNvPr>
              <p:cNvCxnSpPr/>
              <p:nvPr/>
            </p:nvCxnSpPr>
            <p:spPr>
              <a:xfrm>
                <a:off x="9927176" y="3385378"/>
                <a:ext cx="0" cy="4547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화살표 연결선 91">
                <a:extLst>
                  <a:ext uri="{FF2B5EF4-FFF2-40B4-BE49-F238E27FC236}">
                    <a16:creationId xmlns:a16="http://schemas.microsoft.com/office/drawing/2014/main" id="{9401D028-5D01-4B94-B8F6-A8C86A85FEE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722976" y="3385378"/>
                <a:ext cx="0" cy="45472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화살표 연결선 92">
                <a:extLst>
                  <a:ext uri="{FF2B5EF4-FFF2-40B4-BE49-F238E27FC236}">
                    <a16:creationId xmlns:a16="http://schemas.microsoft.com/office/drawing/2014/main" id="{3ABD26F0-D429-4152-8E53-6414CDA03E2C}"/>
                  </a:ext>
                </a:extLst>
              </p:cNvPr>
              <p:cNvCxnSpPr>
                <a:stCxn id="78" idx="2"/>
                <a:endCxn id="80" idx="0"/>
              </p:cNvCxnSpPr>
              <p:nvPr/>
            </p:nvCxnSpPr>
            <p:spPr>
              <a:xfrm>
                <a:off x="7188284" y="4464997"/>
                <a:ext cx="2819" cy="548725"/>
              </a:xfrm>
              <a:prstGeom prst="straightConnector1">
                <a:avLst/>
              </a:prstGeom>
              <a:ln w="254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718D5339-8BCB-4819-A50C-A02C85A05BE5}"/>
                </a:ext>
              </a:extLst>
            </p:cNvPr>
            <p:cNvSpPr/>
            <p:nvPr/>
          </p:nvSpPr>
          <p:spPr>
            <a:xfrm>
              <a:off x="7376160" y="2468390"/>
              <a:ext cx="4488677" cy="3304082"/>
            </a:xfrm>
            <a:prstGeom prst="roundRect">
              <a:avLst>
                <a:gd name="adj" fmla="val 0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6C246C6-5F21-4C75-86DB-A69E7C3BB504}"/>
              </a:ext>
            </a:extLst>
          </p:cNvPr>
          <p:cNvSpPr/>
          <p:nvPr/>
        </p:nvSpPr>
        <p:spPr>
          <a:xfrm>
            <a:off x="7300106" y="2354332"/>
            <a:ext cx="2524614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>
                <a:solidFill>
                  <a:srgbClr val="44546A"/>
                </a:solidFill>
              </a:rPr>
              <a:t>Front Controller Pattern</a:t>
            </a:r>
          </a:p>
        </p:txBody>
      </p:sp>
    </p:spTree>
    <p:extLst>
      <p:ext uri="{BB962C8B-B14F-4D97-AF65-F5344CB8AC3E}">
        <p14:creationId xmlns:p14="http://schemas.microsoft.com/office/powerpoint/2010/main" val="2128505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6EEA88-F71E-45BB-A643-760A95C5716A}"/>
              </a:ext>
            </a:extLst>
          </p:cNvPr>
          <p:cNvSpPr/>
          <p:nvPr/>
        </p:nvSpPr>
        <p:spPr>
          <a:xfrm>
            <a:off x="1527986" y="972272"/>
            <a:ext cx="346057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Back End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6C48A70-56DE-4EFC-98EA-4FA85AF496C1}"/>
              </a:ext>
            </a:extLst>
          </p:cNvPr>
          <p:cNvGrpSpPr/>
          <p:nvPr/>
        </p:nvGrpSpPr>
        <p:grpSpPr>
          <a:xfrm>
            <a:off x="6706139" y="2489658"/>
            <a:ext cx="3873866" cy="733150"/>
            <a:chOff x="6706139" y="1384758"/>
            <a:chExt cx="3873866" cy="7331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1CF2F17-2DAA-4863-86A2-1EE7339B9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6139" y="1384758"/>
              <a:ext cx="733150" cy="733150"/>
            </a:xfrm>
            <a:prstGeom prst="rect">
              <a:avLst/>
            </a:prstGeom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0E6A6FA-0802-42FE-A204-48F2ECE72FF1}"/>
                </a:ext>
              </a:extLst>
            </p:cNvPr>
            <p:cNvSpPr/>
            <p:nvPr/>
          </p:nvSpPr>
          <p:spPr>
            <a:xfrm>
              <a:off x="7514527" y="1443722"/>
              <a:ext cx="3065478" cy="5062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000" b="1" i="1" kern="0" dirty="0">
                  <a:solidFill>
                    <a:srgbClr val="44546A"/>
                  </a:solidFill>
                </a:rPr>
                <a:t>Collect &amp; Preprocess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6BF4738-2851-4E66-A252-12CC415AC84F}"/>
              </a:ext>
            </a:extLst>
          </p:cNvPr>
          <p:cNvGrpSpPr/>
          <p:nvPr/>
        </p:nvGrpSpPr>
        <p:grpSpPr>
          <a:xfrm>
            <a:off x="1765561" y="2932811"/>
            <a:ext cx="1679867" cy="1940900"/>
            <a:chOff x="1765561" y="2932811"/>
            <a:chExt cx="1679867" cy="19409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E1B4511-5893-42F6-8EB8-20F4EA13F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4797" y="2932811"/>
              <a:ext cx="1525233" cy="1525233"/>
            </a:xfrm>
            <a:prstGeom prst="rect">
              <a:avLst/>
            </a:prstGeom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475ED9C-243F-4C8C-B8E4-C6B991BF4067}"/>
                </a:ext>
              </a:extLst>
            </p:cNvPr>
            <p:cNvSpPr/>
            <p:nvPr/>
          </p:nvSpPr>
          <p:spPr>
            <a:xfrm>
              <a:off x="1765561" y="4201860"/>
              <a:ext cx="1679867" cy="6718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800" b="1" i="1" kern="0" dirty="0">
                  <a:solidFill>
                    <a:srgbClr val="44546A"/>
                  </a:solidFill>
                </a:rPr>
                <a:t>Back End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0FDE564-CB85-4366-8799-C8D96FFCDDAA}"/>
              </a:ext>
            </a:extLst>
          </p:cNvPr>
          <p:cNvGrpSpPr/>
          <p:nvPr/>
        </p:nvGrpSpPr>
        <p:grpSpPr>
          <a:xfrm>
            <a:off x="4548415" y="1127927"/>
            <a:ext cx="959197" cy="1275390"/>
            <a:chOff x="4595345" y="5140481"/>
            <a:chExt cx="959197" cy="1275390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E4865D48-1071-4EAF-BD66-F30F08C573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694"/>
            <a:stretch/>
          </p:blipFill>
          <p:spPr>
            <a:xfrm>
              <a:off x="4610237" y="5140481"/>
              <a:ext cx="725122" cy="876651"/>
            </a:xfrm>
            <a:prstGeom prst="rect">
              <a:avLst/>
            </a:prstGeom>
          </p:spPr>
        </p:pic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539D29A-AABE-4C95-8BA2-1B16892A2E2B}"/>
                </a:ext>
              </a:extLst>
            </p:cNvPr>
            <p:cNvSpPr/>
            <p:nvPr/>
          </p:nvSpPr>
          <p:spPr>
            <a:xfrm>
              <a:off x="4595345" y="5826799"/>
              <a:ext cx="959197" cy="589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400" b="1" i="1" kern="0" dirty="0">
                  <a:solidFill>
                    <a:srgbClr val="44546A"/>
                  </a:solidFill>
                </a:rPr>
                <a:t>Java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F2DC62D-5F9D-46F4-BF03-278AEA15B065}"/>
              </a:ext>
            </a:extLst>
          </p:cNvPr>
          <p:cNvGrpSpPr/>
          <p:nvPr/>
        </p:nvGrpSpPr>
        <p:grpSpPr>
          <a:xfrm>
            <a:off x="4401221" y="4606184"/>
            <a:ext cx="1186709" cy="1169714"/>
            <a:chOff x="4387709" y="2347306"/>
            <a:chExt cx="1186709" cy="1169714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9B72888F-6678-43B8-A356-047EDF3E20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57" r="74196"/>
            <a:stretch/>
          </p:blipFill>
          <p:spPr>
            <a:xfrm>
              <a:off x="4534903" y="2347306"/>
              <a:ext cx="818660" cy="855207"/>
            </a:xfrm>
            <a:prstGeom prst="rect">
              <a:avLst/>
            </a:prstGeom>
          </p:spPr>
        </p:pic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AC134AFA-13D6-40AD-A238-D95AFD80D406}"/>
                </a:ext>
              </a:extLst>
            </p:cNvPr>
            <p:cNvSpPr/>
            <p:nvPr/>
          </p:nvSpPr>
          <p:spPr>
            <a:xfrm>
              <a:off x="4387709" y="2927948"/>
              <a:ext cx="1186709" cy="589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400" b="1" i="1" kern="0" dirty="0">
                  <a:solidFill>
                    <a:srgbClr val="44546A"/>
                  </a:solidFill>
                </a:rPr>
                <a:t>Python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80342FE-5450-4691-A268-7DAAE219381D}"/>
              </a:ext>
            </a:extLst>
          </p:cNvPr>
          <p:cNvGrpSpPr/>
          <p:nvPr/>
        </p:nvGrpSpPr>
        <p:grpSpPr>
          <a:xfrm>
            <a:off x="6679477" y="3388825"/>
            <a:ext cx="3910850" cy="536936"/>
            <a:chOff x="6679477" y="2283925"/>
            <a:chExt cx="3910850" cy="536936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BB9FDAC9-E4D7-457D-B9F7-969273766423}"/>
                </a:ext>
              </a:extLst>
            </p:cNvPr>
            <p:cNvGrpSpPr/>
            <p:nvPr/>
          </p:nvGrpSpPr>
          <p:grpSpPr>
            <a:xfrm>
              <a:off x="6679477" y="2292112"/>
              <a:ext cx="818660" cy="528749"/>
              <a:chOff x="9539060" y="2820507"/>
              <a:chExt cx="935899" cy="541093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68CAA968-78D3-4798-BCE9-BADE5562DA64}"/>
                  </a:ext>
                </a:extLst>
              </p:cNvPr>
              <p:cNvGrpSpPr/>
              <p:nvPr/>
            </p:nvGrpSpPr>
            <p:grpSpPr>
              <a:xfrm>
                <a:off x="9569540" y="2820508"/>
                <a:ext cx="905419" cy="462627"/>
                <a:chOff x="9569540" y="2820508"/>
                <a:chExt cx="905419" cy="462627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581A9487-A2F9-4A68-A66B-2515B385F2CB}"/>
                    </a:ext>
                  </a:extLst>
                </p:cNvPr>
                <p:cNvSpPr/>
                <p:nvPr/>
              </p:nvSpPr>
              <p:spPr>
                <a:xfrm>
                  <a:off x="9569540" y="2820508"/>
                  <a:ext cx="905419" cy="3412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atinLnBrk="0">
                    <a:lnSpc>
                      <a:spcPct val="150000"/>
                    </a:lnSpc>
                    <a:defRPr/>
                  </a:pPr>
                  <a:r>
                    <a:rPr lang="ko-KR" altLang="en-US" sz="1700" b="1" kern="0" dirty="0">
                      <a:solidFill>
                        <a:srgbClr val="44546A"/>
                      </a:solidFill>
                    </a:rPr>
                    <a:t>공   백</a:t>
                  </a:r>
                  <a:endParaRPr lang="en-US" altLang="ko-KR" sz="1700" b="1" kern="0" dirty="0">
                    <a:solidFill>
                      <a:srgbClr val="44546A"/>
                    </a:solidFill>
                  </a:endParaRPr>
                </a:p>
              </p:txBody>
            </p:sp>
            <p:cxnSp>
              <p:nvCxnSpPr>
                <p:cNvPr id="45" name="직선 화살표 연결선 44">
                  <a:extLst>
                    <a:ext uri="{FF2B5EF4-FFF2-40B4-BE49-F238E27FC236}">
                      <a16:creationId xmlns:a16="http://schemas.microsoft.com/office/drawing/2014/main" id="{70CC3398-7301-4715-B42C-4A420D82C7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890045" y="3283135"/>
                  <a:ext cx="248013" cy="0"/>
                </a:xfrm>
                <a:prstGeom prst="straightConnector1">
                  <a:avLst/>
                </a:prstGeom>
                <a:ln w="19050">
                  <a:solidFill>
                    <a:srgbClr val="44546A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ECF9A0B-8D0E-4047-A513-C79082EE5B07}"/>
                  </a:ext>
                </a:extLst>
              </p:cNvPr>
              <p:cNvSpPr/>
              <p:nvPr/>
            </p:nvSpPr>
            <p:spPr>
              <a:xfrm>
                <a:off x="9539060" y="2820507"/>
                <a:ext cx="905419" cy="541093"/>
              </a:xfrm>
              <a:prstGeom prst="rect">
                <a:avLst/>
              </a:prstGeom>
              <a:noFill/>
              <a:ln w="25400">
                <a:solidFill>
                  <a:srgbClr val="4454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5EC7594-22DC-41C0-A109-4061C5963E71}"/>
                </a:ext>
              </a:extLst>
            </p:cNvPr>
            <p:cNvSpPr/>
            <p:nvPr/>
          </p:nvSpPr>
          <p:spPr>
            <a:xfrm>
              <a:off x="7524849" y="2283925"/>
              <a:ext cx="3065478" cy="5062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000" b="1" i="1" kern="0" dirty="0">
                  <a:solidFill>
                    <a:srgbClr val="44546A"/>
                  </a:solidFill>
                </a:rPr>
                <a:t>Model 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0F245BBD-42E9-4CA6-9B10-8643CAABC5BD}"/>
              </a:ext>
            </a:extLst>
          </p:cNvPr>
          <p:cNvGrpSpPr/>
          <p:nvPr/>
        </p:nvGrpSpPr>
        <p:grpSpPr>
          <a:xfrm>
            <a:off x="6645645" y="4812642"/>
            <a:ext cx="3944682" cy="866470"/>
            <a:chOff x="6645645" y="3707742"/>
            <a:chExt cx="3944682" cy="866470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0E8FC341-7F8F-422A-AA3E-5986A5736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5645" y="3707742"/>
              <a:ext cx="866470" cy="866470"/>
            </a:xfrm>
            <a:prstGeom prst="rect">
              <a:avLst/>
            </a:prstGeom>
          </p:spPr>
        </p:pic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9FE5B377-AD4F-4DF0-82F9-78E65D38B1B7}"/>
                </a:ext>
              </a:extLst>
            </p:cNvPr>
            <p:cNvSpPr/>
            <p:nvPr/>
          </p:nvSpPr>
          <p:spPr>
            <a:xfrm>
              <a:off x="7524849" y="3873342"/>
              <a:ext cx="3065478" cy="5062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000" b="1" i="1" kern="0" dirty="0">
                  <a:solidFill>
                    <a:srgbClr val="44546A"/>
                  </a:solidFill>
                </a:rPr>
                <a:t>Translate &amp; Get Definition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0D0082D-309C-492F-A788-CB60B990625F}"/>
              </a:ext>
            </a:extLst>
          </p:cNvPr>
          <p:cNvGrpSpPr/>
          <p:nvPr/>
        </p:nvGrpSpPr>
        <p:grpSpPr>
          <a:xfrm>
            <a:off x="6812182" y="5775898"/>
            <a:ext cx="3778145" cy="590851"/>
            <a:chOff x="6812182" y="4670998"/>
            <a:chExt cx="3778145" cy="590851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4040267-A2E2-4205-BDB6-F624FF9BF945}"/>
                </a:ext>
              </a:extLst>
            </p:cNvPr>
            <p:cNvGrpSpPr/>
            <p:nvPr/>
          </p:nvGrpSpPr>
          <p:grpSpPr>
            <a:xfrm>
              <a:off x="6812182" y="4670998"/>
              <a:ext cx="567227" cy="590851"/>
              <a:chOff x="7002160" y="2053093"/>
              <a:chExt cx="504814" cy="540075"/>
            </a:xfrm>
          </p:grpSpPr>
          <p:sp>
            <p:nvSpPr>
              <p:cNvPr id="47" name="사각형: 모서리가 접힌 도형 46">
                <a:extLst>
                  <a:ext uri="{FF2B5EF4-FFF2-40B4-BE49-F238E27FC236}">
                    <a16:creationId xmlns:a16="http://schemas.microsoft.com/office/drawing/2014/main" id="{B9666532-8D64-42FA-A74A-30D872068822}"/>
                  </a:ext>
                </a:extLst>
              </p:cNvPr>
              <p:cNvSpPr/>
              <p:nvPr/>
            </p:nvSpPr>
            <p:spPr>
              <a:xfrm rot="10800000" flipH="1">
                <a:off x="7002160" y="2053093"/>
                <a:ext cx="336543" cy="404655"/>
              </a:xfrm>
              <a:prstGeom prst="foldedCorner">
                <a:avLst>
                  <a:gd name="adj" fmla="val 3647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사각형: 모서리가 접힌 도형 47">
                <a:extLst>
                  <a:ext uri="{FF2B5EF4-FFF2-40B4-BE49-F238E27FC236}">
                    <a16:creationId xmlns:a16="http://schemas.microsoft.com/office/drawing/2014/main" id="{61975655-3844-4D46-856E-E750578F7C42}"/>
                  </a:ext>
                </a:extLst>
              </p:cNvPr>
              <p:cNvSpPr/>
              <p:nvPr/>
            </p:nvSpPr>
            <p:spPr>
              <a:xfrm rot="10800000" flipH="1">
                <a:off x="7170431" y="2188513"/>
                <a:ext cx="336543" cy="404655"/>
              </a:xfrm>
              <a:prstGeom prst="foldedCorner">
                <a:avLst>
                  <a:gd name="adj" fmla="val 36479"/>
                </a:avLst>
              </a:prstGeom>
              <a:solidFill>
                <a:schemeClr val="bg1"/>
              </a:solidFill>
              <a:ln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화살표: 위로 굽음 48">
                <a:extLst>
                  <a:ext uri="{FF2B5EF4-FFF2-40B4-BE49-F238E27FC236}">
                    <a16:creationId xmlns:a16="http://schemas.microsoft.com/office/drawing/2014/main" id="{EC1E3793-47C4-4A83-B37E-FE653C329BB4}"/>
                  </a:ext>
                </a:extLst>
              </p:cNvPr>
              <p:cNvSpPr/>
              <p:nvPr/>
            </p:nvSpPr>
            <p:spPr>
              <a:xfrm rot="16200000">
                <a:off x="7365072" y="2079441"/>
                <a:ext cx="93815" cy="109452"/>
              </a:xfrm>
              <a:prstGeom prst="bentUpArrow">
                <a:avLst>
                  <a:gd name="adj1" fmla="val 12375"/>
                  <a:gd name="adj2" fmla="val 21453"/>
                  <a:gd name="adj3" fmla="val 4803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화살표: 위로 굽음 49">
                <a:extLst>
                  <a:ext uri="{FF2B5EF4-FFF2-40B4-BE49-F238E27FC236}">
                    <a16:creationId xmlns:a16="http://schemas.microsoft.com/office/drawing/2014/main" id="{9EDEEA15-25AA-40AF-ABCD-D80616C13A12}"/>
                  </a:ext>
                </a:extLst>
              </p:cNvPr>
              <p:cNvSpPr/>
              <p:nvPr/>
            </p:nvSpPr>
            <p:spPr>
              <a:xfrm rot="5400000">
                <a:off x="7013986" y="2478606"/>
                <a:ext cx="93815" cy="109452"/>
              </a:xfrm>
              <a:prstGeom prst="bentUpArrow">
                <a:avLst>
                  <a:gd name="adj1" fmla="val 12375"/>
                  <a:gd name="adj2" fmla="val 21453"/>
                  <a:gd name="adj3" fmla="val 4803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8C100C4E-98CB-41A6-A95A-E857015FB86A}"/>
                </a:ext>
              </a:extLst>
            </p:cNvPr>
            <p:cNvSpPr/>
            <p:nvPr/>
          </p:nvSpPr>
          <p:spPr>
            <a:xfrm>
              <a:off x="7524849" y="4716543"/>
              <a:ext cx="3065478" cy="5062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000" b="1" i="1" kern="0" dirty="0">
                  <a:solidFill>
                    <a:srgbClr val="44546A"/>
                  </a:solidFill>
                </a:rPr>
                <a:t>Convert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0E0A41AA-BAEE-495A-9437-102CE531134A}"/>
              </a:ext>
            </a:extLst>
          </p:cNvPr>
          <p:cNvGrpSpPr/>
          <p:nvPr/>
        </p:nvGrpSpPr>
        <p:grpSpPr>
          <a:xfrm>
            <a:off x="6700818" y="1301674"/>
            <a:ext cx="4367291" cy="744471"/>
            <a:chOff x="6747748" y="5495203"/>
            <a:chExt cx="4367291" cy="744471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CE0AE266-A834-41A5-8421-19B19BA2E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7748" y="5495203"/>
              <a:ext cx="744471" cy="744471"/>
            </a:xfrm>
            <a:prstGeom prst="rect">
              <a:avLst/>
            </a:prstGeom>
          </p:spPr>
        </p:pic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217DBD6-BEF2-4B6F-89B6-6266D0BCCFC8}"/>
                </a:ext>
              </a:extLst>
            </p:cNvPr>
            <p:cNvSpPr/>
            <p:nvPr/>
          </p:nvSpPr>
          <p:spPr>
            <a:xfrm>
              <a:off x="7524848" y="5559744"/>
              <a:ext cx="3590191" cy="5062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000" b="1" i="1" kern="0" dirty="0">
                  <a:solidFill>
                    <a:srgbClr val="44546A"/>
                  </a:solidFill>
                </a:rPr>
                <a:t>Database Connection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5C369012-3C94-4759-A3BD-DB09D9F104E7}"/>
              </a:ext>
            </a:extLst>
          </p:cNvPr>
          <p:cNvGrpSpPr/>
          <p:nvPr/>
        </p:nvGrpSpPr>
        <p:grpSpPr>
          <a:xfrm>
            <a:off x="6689637" y="4049222"/>
            <a:ext cx="4378472" cy="791998"/>
            <a:chOff x="6689637" y="2944322"/>
            <a:chExt cx="4378472" cy="791998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89E5A8C0-8DB4-4803-9370-D3B7987DF752}"/>
                </a:ext>
              </a:extLst>
            </p:cNvPr>
            <p:cNvSpPr/>
            <p:nvPr/>
          </p:nvSpPr>
          <p:spPr>
            <a:xfrm>
              <a:off x="7524849" y="3078633"/>
              <a:ext cx="3543260" cy="5062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000" b="1" i="1" kern="0" dirty="0">
                  <a:solidFill>
                    <a:srgbClr val="44546A"/>
                  </a:solidFill>
                </a:rPr>
                <a:t>Model Learning &amp; Train/Predict</a:t>
              </a: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D943A55-A715-43AD-ADC2-E37AAFE18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637" y="2944322"/>
              <a:ext cx="791998" cy="791998"/>
            </a:xfrm>
            <a:prstGeom prst="rect">
              <a:avLst/>
            </a:prstGeom>
          </p:spPr>
        </p:pic>
      </p:grp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7F15DE6D-0BAD-4C97-B85B-73FCC411DAF8}"/>
              </a:ext>
            </a:extLst>
          </p:cNvPr>
          <p:cNvCxnSpPr>
            <a:cxnSpLocks/>
            <a:stCxn id="10" idx="3"/>
            <a:endCxn id="53" idx="1"/>
          </p:cNvCxnSpPr>
          <p:nvPr/>
        </p:nvCxnSpPr>
        <p:spPr>
          <a:xfrm>
            <a:off x="3340030" y="3695428"/>
            <a:ext cx="1208385" cy="1338360"/>
          </a:xfrm>
          <a:prstGeom prst="bentConnector3">
            <a:avLst>
              <a:gd name="adj1" fmla="val 5078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E9706169-08BE-4334-9842-2B515DF34872}"/>
              </a:ext>
            </a:extLst>
          </p:cNvPr>
          <p:cNvCxnSpPr>
            <a:cxnSpLocks/>
            <a:stCxn id="10" idx="3"/>
            <a:endCxn id="54" idx="1"/>
          </p:cNvCxnSpPr>
          <p:nvPr/>
        </p:nvCxnSpPr>
        <p:spPr>
          <a:xfrm flipV="1">
            <a:off x="3340030" y="1566253"/>
            <a:ext cx="1223277" cy="2129175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24D841E-CD5D-4587-A108-51E4AE547584}"/>
              </a:ext>
            </a:extLst>
          </p:cNvPr>
          <p:cNvCxnSpPr>
            <a:cxnSpLocks/>
            <a:stCxn id="53" idx="3"/>
            <a:endCxn id="5" idx="1"/>
          </p:cNvCxnSpPr>
          <p:nvPr/>
        </p:nvCxnSpPr>
        <p:spPr>
          <a:xfrm flipV="1">
            <a:off x="5367075" y="2856233"/>
            <a:ext cx="1339064" cy="2177555"/>
          </a:xfrm>
          <a:prstGeom prst="bentConnector3">
            <a:avLst>
              <a:gd name="adj1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7117E406-6286-494B-A5FF-26559B911871}"/>
              </a:ext>
            </a:extLst>
          </p:cNvPr>
          <p:cNvCxnSpPr>
            <a:cxnSpLocks/>
            <a:stCxn id="53" idx="3"/>
            <a:endCxn id="43" idx="1"/>
          </p:cNvCxnSpPr>
          <p:nvPr/>
        </p:nvCxnSpPr>
        <p:spPr>
          <a:xfrm flipV="1">
            <a:off x="5367075" y="3661387"/>
            <a:ext cx="1312402" cy="1372401"/>
          </a:xfrm>
          <a:prstGeom prst="bentConnector3">
            <a:avLst>
              <a:gd name="adj1" fmla="val 50907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EB07960C-CD75-46AF-9446-94F8BDF568D0}"/>
              </a:ext>
            </a:extLst>
          </p:cNvPr>
          <p:cNvCxnSpPr>
            <a:cxnSpLocks/>
            <a:stCxn id="53" idx="3"/>
            <a:endCxn id="15" idx="1"/>
          </p:cNvCxnSpPr>
          <p:nvPr/>
        </p:nvCxnSpPr>
        <p:spPr>
          <a:xfrm flipV="1">
            <a:off x="5367075" y="4445221"/>
            <a:ext cx="1322562" cy="588567"/>
          </a:xfrm>
          <a:prstGeom prst="bentConnector3">
            <a:avLst>
              <a:gd name="adj1" fmla="val 5054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00B5FC62-68AD-4EA3-8975-114A029B05A5}"/>
              </a:ext>
            </a:extLst>
          </p:cNvPr>
          <p:cNvCxnSpPr>
            <a:cxnSpLocks/>
            <a:stCxn id="53" idx="3"/>
            <a:endCxn id="40" idx="1"/>
          </p:cNvCxnSpPr>
          <p:nvPr/>
        </p:nvCxnSpPr>
        <p:spPr>
          <a:xfrm>
            <a:off x="5367075" y="5033788"/>
            <a:ext cx="1278570" cy="212089"/>
          </a:xfrm>
          <a:prstGeom prst="bentConnector3">
            <a:avLst>
              <a:gd name="adj1" fmla="val 52235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30040456-A8F7-4F7C-AD6A-0541CE8AB0B7}"/>
              </a:ext>
            </a:extLst>
          </p:cNvPr>
          <p:cNvCxnSpPr>
            <a:cxnSpLocks/>
            <a:stCxn id="53" idx="3"/>
            <a:endCxn id="47" idx="1"/>
          </p:cNvCxnSpPr>
          <p:nvPr/>
        </p:nvCxnSpPr>
        <p:spPr>
          <a:xfrm>
            <a:off x="5367075" y="5033788"/>
            <a:ext cx="1445107" cy="963459"/>
          </a:xfrm>
          <a:prstGeom prst="bentConnector3">
            <a:avLst>
              <a:gd name="adj1" fmla="val 4621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72B8C7F4-9AC0-444C-B900-40860EC97D89}"/>
              </a:ext>
            </a:extLst>
          </p:cNvPr>
          <p:cNvCxnSpPr/>
          <p:nvPr/>
        </p:nvCxnSpPr>
        <p:spPr>
          <a:xfrm>
            <a:off x="5321058" y="1591229"/>
            <a:ext cx="132164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3329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양쪽 모서리가 둥근 사각형 34">
            <a:extLst>
              <a:ext uri="{FF2B5EF4-FFF2-40B4-BE49-F238E27FC236}">
                <a16:creationId xmlns:a16="http://schemas.microsoft.com/office/drawing/2014/main" id="{483F6743-87CA-4444-AB0C-55FEF0624076}"/>
              </a:ext>
            </a:extLst>
          </p:cNvPr>
          <p:cNvSpPr/>
          <p:nvPr/>
        </p:nvSpPr>
        <p:spPr>
          <a:xfrm rot="16200000">
            <a:off x="6372606" y="1050614"/>
            <a:ext cx="6344819" cy="4784750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5B6F073-2DBA-4ABE-8A23-FD7ECE870022}"/>
              </a:ext>
            </a:extLst>
          </p:cNvPr>
          <p:cNvGrpSpPr/>
          <p:nvPr/>
        </p:nvGrpSpPr>
        <p:grpSpPr>
          <a:xfrm>
            <a:off x="1526852" y="2078673"/>
            <a:ext cx="4323259" cy="1101745"/>
            <a:chOff x="7108541" y="1651954"/>
            <a:chExt cx="4323259" cy="857708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4188E2DC-EFE0-4C25-8038-42E777021A95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388B325-7FCC-4C95-985D-E319A6844B97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데이터베이스 설계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논리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/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물리적 데이터베이스 설계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A65BD09-9A98-40CA-8954-148A1C048DA2}"/>
              </a:ext>
            </a:extLst>
          </p:cNvPr>
          <p:cNvCxnSpPr>
            <a:cxnSpLocks/>
          </p:cNvCxnSpPr>
          <p:nvPr/>
        </p:nvCxnSpPr>
        <p:spPr>
          <a:xfrm>
            <a:off x="4575031" y="2336310"/>
            <a:ext cx="2801129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E07D14C-0EEA-40C5-AB70-7E7C7C7B26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252" y="1834286"/>
            <a:ext cx="3785510" cy="268739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97ABFC0A-8A6C-4733-B8AA-DC8035179E42}"/>
              </a:ext>
            </a:extLst>
          </p:cNvPr>
          <p:cNvSpPr/>
          <p:nvPr/>
        </p:nvSpPr>
        <p:spPr>
          <a:xfrm>
            <a:off x="7627539" y="1400943"/>
            <a:ext cx="3126337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 err="1">
                <a:solidFill>
                  <a:srgbClr val="44546A"/>
                </a:solidFill>
              </a:rPr>
              <a:t>ERWin</a:t>
            </a:r>
            <a:r>
              <a:rPr lang="en-US" altLang="ko-KR" b="1" i="1" kern="0" dirty="0">
                <a:solidFill>
                  <a:srgbClr val="44546A"/>
                </a:solidFill>
              </a:rPr>
              <a:t> – Data Architecture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C03D849-0989-47E2-974B-12D4F2439758}"/>
              </a:ext>
            </a:extLst>
          </p:cNvPr>
          <p:cNvGrpSpPr/>
          <p:nvPr/>
        </p:nvGrpSpPr>
        <p:grpSpPr>
          <a:xfrm>
            <a:off x="1526852" y="3247220"/>
            <a:ext cx="5381026" cy="1474492"/>
            <a:chOff x="7108541" y="1651954"/>
            <a:chExt cx="5381026" cy="857708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ABAF207B-3923-4686-AC9F-D97B69C4C0EA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9C6550F-A6E8-4A65-8E24-9C6D950468EE}"/>
                </a:ext>
              </a:extLst>
            </p:cNvPr>
            <p:cNvSpPr/>
            <p:nvPr/>
          </p:nvSpPr>
          <p:spPr>
            <a:xfrm>
              <a:off x="7159341" y="1651954"/>
              <a:ext cx="5330226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Mybatis</a:t>
              </a:r>
              <a:r>
                <a: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&amp; JDBC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자동 맵핑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ORM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SQL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문과 코드의 분리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6EEA88-F71E-45BB-A643-760A95C5716A}"/>
              </a:ext>
            </a:extLst>
          </p:cNvPr>
          <p:cNvSpPr/>
          <p:nvPr/>
        </p:nvSpPr>
        <p:spPr>
          <a:xfrm>
            <a:off x="1527985" y="972272"/>
            <a:ext cx="6649681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Back End : </a:t>
            </a:r>
            <a:r>
              <a:rPr lang="en-US" altLang="ko-KR" sz="3200" b="1" i="1" kern="0" spc="-100" dirty="0">
                <a:solidFill>
                  <a:srgbClr val="44546A"/>
                </a:solidFill>
              </a:rPr>
              <a:t>Database Connection</a:t>
            </a:r>
          </a:p>
        </p:txBody>
      </p:sp>
    </p:spTree>
    <p:extLst>
      <p:ext uri="{BB962C8B-B14F-4D97-AF65-F5344CB8AC3E}">
        <p14:creationId xmlns:p14="http://schemas.microsoft.com/office/powerpoint/2010/main" val="2694491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8" y="355501"/>
            <a:ext cx="6872627" cy="920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10245C-0E77-4972-9EC3-04197E720986}"/>
              </a:ext>
            </a:extLst>
          </p:cNvPr>
          <p:cNvSpPr/>
          <p:nvPr/>
        </p:nvSpPr>
        <p:spPr>
          <a:xfrm>
            <a:off x="1527985" y="972272"/>
            <a:ext cx="6089235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Back End : Collect</a:t>
            </a:r>
            <a:endParaRPr lang="en-US" altLang="ko-KR" sz="3200" b="1" i="1" kern="0" spc="-100" dirty="0">
              <a:solidFill>
                <a:srgbClr val="44546A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594200-31D1-47B5-BA35-5B2ED4BF3E42}"/>
              </a:ext>
            </a:extLst>
          </p:cNvPr>
          <p:cNvGrpSpPr/>
          <p:nvPr/>
        </p:nvGrpSpPr>
        <p:grpSpPr>
          <a:xfrm>
            <a:off x="1526852" y="2078674"/>
            <a:ext cx="5563262" cy="1639886"/>
            <a:chOff x="7108541" y="1651954"/>
            <a:chExt cx="4323259" cy="85770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E826E6E-3119-41F1-B5EB-D3D39C29F83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981B2F6-EB4F-4E83-B318-04B56BF7FEEA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수집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Selenium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을 이용한 자동화 데이터 다운로드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원문 및 형태소 분석된 데이터 획득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7" name="양쪽 모서리가 둥근 사각형 34">
            <a:extLst>
              <a:ext uri="{FF2B5EF4-FFF2-40B4-BE49-F238E27FC236}">
                <a16:creationId xmlns:a16="http://schemas.microsoft.com/office/drawing/2014/main" id="{A9930334-560A-4075-9348-30B9381C5A06}"/>
              </a:ext>
            </a:extLst>
          </p:cNvPr>
          <p:cNvSpPr/>
          <p:nvPr/>
        </p:nvSpPr>
        <p:spPr>
          <a:xfrm rot="16200000">
            <a:off x="6372606" y="1050614"/>
            <a:ext cx="6344819" cy="4784750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0DCA7FE-1EB0-49AD-9C90-72B83ADA34DF}"/>
              </a:ext>
            </a:extLst>
          </p:cNvPr>
          <p:cNvCxnSpPr>
            <a:cxnSpLocks/>
          </p:cNvCxnSpPr>
          <p:nvPr/>
        </p:nvCxnSpPr>
        <p:spPr>
          <a:xfrm>
            <a:off x="4575031" y="2336310"/>
            <a:ext cx="2801129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29BF28D-B277-4957-B784-A6AE9123D995}"/>
              </a:ext>
            </a:extLst>
          </p:cNvPr>
          <p:cNvGrpSpPr/>
          <p:nvPr/>
        </p:nvGrpSpPr>
        <p:grpSpPr>
          <a:xfrm>
            <a:off x="7781912" y="471799"/>
            <a:ext cx="3223341" cy="2760599"/>
            <a:chOff x="7343059" y="1543183"/>
            <a:chExt cx="3223341" cy="276059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CBFC279-221B-473F-A060-758589F48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9850" y="1987234"/>
              <a:ext cx="3096550" cy="231654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10D5035-20D6-4EB1-A08D-044F8F2A6B76}"/>
                </a:ext>
              </a:extLst>
            </p:cNvPr>
            <p:cNvSpPr/>
            <p:nvPr/>
          </p:nvSpPr>
          <p:spPr>
            <a:xfrm>
              <a:off x="7343059" y="1543183"/>
              <a:ext cx="2378088" cy="4648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b="1" i="1" kern="0" dirty="0">
                  <a:solidFill>
                    <a:srgbClr val="44546A"/>
                  </a:solidFill>
                </a:rPr>
                <a:t>Sejong Corpus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EA58886-8F37-469F-88F6-2C377B5F5538}"/>
              </a:ext>
            </a:extLst>
          </p:cNvPr>
          <p:cNvGrpSpPr/>
          <p:nvPr/>
        </p:nvGrpSpPr>
        <p:grpSpPr>
          <a:xfrm>
            <a:off x="7792074" y="3189332"/>
            <a:ext cx="3213179" cy="3045340"/>
            <a:chOff x="7353220" y="3844156"/>
            <a:chExt cx="3213178" cy="304534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E88B4EC-6BC8-4C5E-B3E0-A3D05A176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9850" y="4257796"/>
              <a:ext cx="3096548" cy="26317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60124ED-578F-4087-9531-F6B22164DDFD}"/>
                </a:ext>
              </a:extLst>
            </p:cNvPr>
            <p:cNvSpPr/>
            <p:nvPr/>
          </p:nvSpPr>
          <p:spPr>
            <a:xfrm>
              <a:off x="7353220" y="3844156"/>
              <a:ext cx="2012325" cy="4648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b="1" i="1" kern="0" dirty="0">
                  <a:solidFill>
                    <a:srgbClr val="44546A"/>
                  </a:solidFill>
                </a:rPr>
                <a:t>Download Page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8171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594200-31D1-47B5-BA35-5B2ED4BF3E42}"/>
              </a:ext>
            </a:extLst>
          </p:cNvPr>
          <p:cNvGrpSpPr/>
          <p:nvPr/>
        </p:nvGrpSpPr>
        <p:grpSpPr>
          <a:xfrm>
            <a:off x="1526852" y="2078673"/>
            <a:ext cx="4812421" cy="1483579"/>
            <a:chOff x="7108541" y="1651954"/>
            <a:chExt cx="4812421" cy="85770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E826E6E-3119-41F1-B5EB-D3D39C29F83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981B2F6-EB4F-4E83-B318-04B56BF7FEEA}"/>
                </a:ext>
              </a:extLst>
            </p:cNvPr>
            <p:cNvSpPr/>
            <p:nvPr/>
          </p:nvSpPr>
          <p:spPr>
            <a:xfrm>
              <a:off x="7159341" y="1651954"/>
              <a:ext cx="4761621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수집 </a:t>
              </a:r>
              <a:r>
                <a:rPr lang="ko-KR" altLang="en-US" sz="2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XML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형식의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Text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데이터를 문장형으로 변환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평시 사용하지 않는 특수문자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(Ex. :: ,{,^ )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 등의 제거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0281286-5830-4548-837F-4E0EEA1342BF}"/>
              </a:ext>
            </a:extLst>
          </p:cNvPr>
          <p:cNvGrpSpPr/>
          <p:nvPr/>
        </p:nvGrpSpPr>
        <p:grpSpPr>
          <a:xfrm>
            <a:off x="1526852" y="4094259"/>
            <a:ext cx="4323259" cy="1483579"/>
            <a:chOff x="7108541" y="1651954"/>
            <a:chExt cx="4323259" cy="85770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8F0CDA6-D009-4E52-9138-B2A56B141916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3C66FD8-867D-4716-8F1D-7C470D3B9CF5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데이터모델링  </a:t>
              </a:r>
              <a:r>
                <a:rPr lang="ko-KR" altLang="en-US" sz="2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추가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- FS : « , BS : », Blank : ^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변환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-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글자 단위로 숫자 인코딩해서 변환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D8D1119-2A52-4117-AF86-6EAC0044338D}"/>
              </a:ext>
            </a:extLst>
          </p:cNvPr>
          <p:cNvSpPr/>
          <p:nvPr/>
        </p:nvSpPr>
        <p:spPr>
          <a:xfrm>
            <a:off x="1527988" y="355501"/>
            <a:ext cx="6872627" cy="920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D7D08EC-9454-4780-8A7B-1DD5D38F97F5}"/>
              </a:ext>
            </a:extLst>
          </p:cNvPr>
          <p:cNvSpPr/>
          <p:nvPr/>
        </p:nvSpPr>
        <p:spPr>
          <a:xfrm>
            <a:off x="1527985" y="972272"/>
            <a:ext cx="6089235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Back End : Preprocess</a:t>
            </a:r>
            <a:endParaRPr lang="en-US" altLang="ko-KR" sz="3200" b="1" i="1" kern="0" spc="-100" dirty="0">
              <a:solidFill>
                <a:srgbClr val="44546A"/>
              </a:solidFill>
            </a:endParaRPr>
          </a:p>
        </p:txBody>
      </p:sp>
      <p:sp>
        <p:nvSpPr>
          <p:cNvPr id="40" name="양쪽 모서리가 둥근 사각형 34">
            <a:extLst>
              <a:ext uri="{FF2B5EF4-FFF2-40B4-BE49-F238E27FC236}">
                <a16:creationId xmlns:a16="http://schemas.microsoft.com/office/drawing/2014/main" id="{AEC5ED72-6EA9-428C-A712-741B27D97677}"/>
              </a:ext>
            </a:extLst>
          </p:cNvPr>
          <p:cNvSpPr/>
          <p:nvPr/>
        </p:nvSpPr>
        <p:spPr>
          <a:xfrm rot="16200000">
            <a:off x="6372606" y="1050614"/>
            <a:ext cx="6344819" cy="4784750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763D5BB-CDEA-4BE7-A90A-C6B5DA8DFBDA}"/>
              </a:ext>
            </a:extLst>
          </p:cNvPr>
          <p:cNvCxnSpPr>
            <a:cxnSpLocks/>
          </p:cNvCxnSpPr>
          <p:nvPr/>
        </p:nvCxnSpPr>
        <p:spPr>
          <a:xfrm>
            <a:off x="4575031" y="2407430"/>
            <a:ext cx="2801129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77E49675-EA63-4307-AF03-6D5E90383E12}"/>
              </a:ext>
            </a:extLst>
          </p:cNvPr>
          <p:cNvGrpSpPr/>
          <p:nvPr/>
        </p:nvGrpSpPr>
        <p:grpSpPr>
          <a:xfrm>
            <a:off x="7496463" y="934398"/>
            <a:ext cx="4107261" cy="4812774"/>
            <a:chOff x="7411891" y="1792877"/>
            <a:chExt cx="3644896" cy="425564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A887D8E-9CDF-4004-B77F-E6E41F28B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6825" y="2151519"/>
              <a:ext cx="3549962" cy="389700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2F0690B-616B-43CA-92DB-540C2893682B}"/>
                </a:ext>
              </a:extLst>
            </p:cNvPr>
            <p:cNvSpPr/>
            <p:nvPr/>
          </p:nvSpPr>
          <p:spPr>
            <a:xfrm>
              <a:off x="7411891" y="1792877"/>
              <a:ext cx="1506301" cy="41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b="1" i="1" kern="0" dirty="0">
                  <a:solidFill>
                    <a:srgbClr val="44546A"/>
                  </a:solidFill>
                </a:rPr>
                <a:t>Raw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9616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594200-31D1-47B5-BA35-5B2ED4BF3E42}"/>
              </a:ext>
            </a:extLst>
          </p:cNvPr>
          <p:cNvGrpSpPr/>
          <p:nvPr/>
        </p:nvGrpSpPr>
        <p:grpSpPr>
          <a:xfrm>
            <a:off x="1526852" y="2078673"/>
            <a:ext cx="4812421" cy="1483579"/>
            <a:chOff x="7108541" y="1651954"/>
            <a:chExt cx="4812421" cy="85770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E826E6E-3119-41F1-B5EB-D3D39C29F83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981B2F6-EB4F-4E83-B318-04B56BF7FEEA}"/>
                </a:ext>
              </a:extLst>
            </p:cNvPr>
            <p:cNvSpPr/>
            <p:nvPr/>
          </p:nvSpPr>
          <p:spPr>
            <a:xfrm>
              <a:off x="7159341" y="1651954"/>
              <a:ext cx="4761621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수집 </a:t>
              </a:r>
              <a:r>
                <a:rPr lang="ko-KR" altLang="en-US" sz="2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XML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형식의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Text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데이터를 문장형으로 변환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평시 사용하지 않는 특수문자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(Ex. :: ,{,^ )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 등의 제거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0281286-5830-4548-837F-4E0EEA1342BF}"/>
              </a:ext>
            </a:extLst>
          </p:cNvPr>
          <p:cNvGrpSpPr/>
          <p:nvPr/>
        </p:nvGrpSpPr>
        <p:grpSpPr>
          <a:xfrm>
            <a:off x="1526852" y="4094259"/>
            <a:ext cx="4323259" cy="1483579"/>
            <a:chOff x="7108541" y="1651954"/>
            <a:chExt cx="4323259" cy="85770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8F0CDA6-D009-4E52-9138-B2A56B141916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3C66FD8-867D-4716-8F1D-7C470D3B9CF5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데이터모델링  </a:t>
              </a:r>
              <a:r>
                <a:rPr lang="ko-KR" altLang="en-US" sz="2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추가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- FS : « , BS : », Blank : ^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변환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-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글자 단위로 숫자 인코딩해서 변환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D8D1119-2A52-4117-AF86-6EAC0044338D}"/>
              </a:ext>
            </a:extLst>
          </p:cNvPr>
          <p:cNvSpPr/>
          <p:nvPr/>
        </p:nvSpPr>
        <p:spPr>
          <a:xfrm>
            <a:off x="1527988" y="355501"/>
            <a:ext cx="6872627" cy="920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D7D08EC-9454-4780-8A7B-1DD5D38F97F5}"/>
              </a:ext>
            </a:extLst>
          </p:cNvPr>
          <p:cNvSpPr/>
          <p:nvPr/>
        </p:nvSpPr>
        <p:spPr>
          <a:xfrm>
            <a:off x="1527985" y="972272"/>
            <a:ext cx="6089235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Back End : Preprocess</a:t>
            </a:r>
            <a:endParaRPr lang="en-US" altLang="ko-KR" sz="3200" b="1" i="1" kern="0" spc="-100" dirty="0">
              <a:solidFill>
                <a:srgbClr val="44546A"/>
              </a:solidFill>
            </a:endParaRPr>
          </a:p>
        </p:txBody>
      </p:sp>
      <p:sp>
        <p:nvSpPr>
          <p:cNvPr id="40" name="양쪽 모서리가 둥근 사각형 34">
            <a:extLst>
              <a:ext uri="{FF2B5EF4-FFF2-40B4-BE49-F238E27FC236}">
                <a16:creationId xmlns:a16="http://schemas.microsoft.com/office/drawing/2014/main" id="{AEC5ED72-6EA9-428C-A712-741B27D97677}"/>
              </a:ext>
            </a:extLst>
          </p:cNvPr>
          <p:cNvSpPr/>
          <p:nvPr/>
        </p:nvSpPr>
        <p:spPr>
          <a:xfrm rot="16200000">
            <a:off x="6372606" y="1050614"/>
            <a:ext cx="6344819" cy="4784750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763D5BB-CDEA-4BE7-A90A-C6B5DA8DFBDA}"/>
              </a:ext>
            </a:extLst>
          </p:cNvPr>
          <p:cNvCxnSpPr>
            <a:cxnSpLocks/>
          </p:cNvCxnSpPr>
          <p:nvPr/>
        </p:nvCxnSpPr>
        <p:spPr>
          <a:xfrm>
            <a:off x="4937760" y="4429270"/>
            <a:ext cx="243840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F30B653-F465-4B35-88F7-4B5A3922C042}"/>
              </a:ext>
            </a:extLst>
          </p:cNvPr>
          <p:cNvGrpSpPr/>
          <p:nvPr/>
        </p:nvGrpSpPr>
        <p:grpSpPr>
          <a:xfrm>
            <a:off x="7617220" y="942022"/>
            <a:ext cx="4132244" cy="1275726"/>
            <a:chOff x="7106649" y="3145735"/>
            <a:chExt cx="3019969" cy="85770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B365B4F4-BFEF-4FD6-B5FE-57B3E278C93D}"/>
                </a:ext>
              </a:extLst>
            </p:cNvPr>
            <p:cNvCxnSpPr/>
            <p:nvPr/>
          </p:nvCxnSpPr>
          <p:spPr>
            <a:xfrm flipH="1">
              <a:off x="7106649" y="3218580"/>
              <a:ext cx="567" cy="74253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D392AF2-3AD4-4102-91C0-314FB815B1B5}"/>
                </a:ext>
              </a:extLst>
            </p:cNvPr>
            <p:cNvSpPr/>
            <p:nvPr/>
          </p:nvSpPr>
          <p:spPr>
            <a:xfrm>
              <a:off x="7157449" y="3145735"/>
              <a:ext cx="296916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FS(Forward State)</a:t>
              </a: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endPara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비정형 데이터의 시작위치를 알려주는 것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</a:rPr>
                <a:t>= </a:t>
              </a:r>
              <a:r>
                <a:rPr lang="en-US" altLang="ko-KR" sz="1400" dirty="0" err="1">
                  <a:solidFill>
                    <a:schemeClr val="bg2">
                      <a:lumMod val="50000"/>
                    </a:schemeClr>
                  </a:solidFill>
                </a:rPr>
                <a:t>SoS</a:t>
              </a: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</a:rPr>
                <a:t>(Start of State)</a:t>
              </a:r>
            </a:p>
            <a:p>
              <a:pPr>
                <a:lnSpc>
                  <a:spcPct val="150000"/>
                </a:lnSpc>
              </a:pPr>
              <a:endParaRPr lang="en-US" altLang="ko-KR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4F6CA3C-37AA-4281-9E53-715B7499212C}"/>
              </a:ext>
            </a:extLst>
          </p:cNvPr>
          <p:cNvGrpSpPr/>
          <p:nvPr/>
        </p:nvGrpSpPr>
        <p:grpSpPr>
          <a:xfrm>
            <a:off x="7617221" y="2293844"/>
            <a:ext cx="3972235" cy="1353595"/>
            <a:chOff x="7106649" y="3145735"/>
            <a:chExt cx="3022237" cy="857708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9590AE6D-0002-420A-8697-D2F9423DB21A}"/>
                </a:ext>
              </a:extLst>
            </p:cNvPr>
            <p:cNvCxnSpPr/>
            <p:nvPr/>
          </p:nvCxnSpPr>
          <p:spPr>
            <a:xfrm flipH="1">
              <a:off x="7106649" y="3218580"/>
              <a:ext cx="567" cy="74253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018D1E3-42F8-4664-B102-38301D480A17}"/>
                </a:ext>
              </a:extLst>
            </p:cNvPr>
            <p:cNvSpPr/>
            <p:nvPr/>
          </p:nvSpPr>
          <p:spPr>
            <a:xfrm>
              <a:off x="7157449" y="3145735"/>
              <a:ext cx="2971437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BS(Backward State)</a:t>
              </a: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endPara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비정형 데이터의 종료위치를 알려주는 것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</a:rPr>
                <a:t>= </a:t>
              </a:r>
              <a:r>
                <a:rPr lang="en-US" altLang="ko-KR" sz="1400" dirty="0" err="1">
                  <a:solidFill>
                    <a:schemeClr val="bg2">
                      <a:lumMod val="50000"/>
                    </a:schemeClr>
                  </a:solidFill>
                </a:rPr>
                <a:t>EoS</a:t>
              </a: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</a:rPr>
                <a:t>(End of State)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1A37436-DEAB-41F8-9BAE-331C917C227C}"/>
              </a:ext>
            </a:extLst>
          </p:cNvPr>
          <p:cNvGrpSpPr/>
          <p:nvPr/>
        </p:nvGrpSpPr>
        <p:grpSpPr>
          <a:xfrm>
            <a:off x="7575374" y="3784428"/>
            <a:ext cx="2878490" cy="2473822"/>
            <a:chOff x="7424339" y="3755396"/>
            <a:chExt cx="2878490" cy="2473822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39A01D51-4A02-4EDA-9171-BDE6B1362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7196" y="4173664"/>
              <a:ext cx="2620588" cy="205555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F130C52-1CCD-430B-B4D4-6468C6240082}"/>
                </a:ext>
              </a:extLst>
            </p:cNvPr>
            <p:cNvSpPr/>
            <p:nvPr/>
          </p:nvSpPr>
          <p:spPr>
            <a:xfrm>
              <a:off x="7424339" y="3755396"/>
              <a:ext cx="2878490" cy="4648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b="1" i="1" kern="0" dirty="0">
                  <a:solidFill>
                    <a:srgbClr val="44546A"/>
                  </a:solidFill>
                </a:rPr>
                <a:t>Word to Index Dictionary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459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Index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611278"/>
              </p:ext>
            </p:extLst>
          </p:nvPr>
        </p:nvGraphicFramePr>
        <p:xfrm>
          <a:off x="327157" y="323193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3" name="그림 32">
            <a:extLst>
              <a:ext uri="{FF2B5EF4-FFF2-40B4-BE49-F238E27FC236}">
                <a16:creationId xmlns:a16="http://schemas.microsoft.com/office/drawing/2014/main" id="{98040F69-914D-4AE6-9070-D1A25AA4401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6719" b="96094" l="2344" r="97266">
                        <a14:foregroundMark x1="19141" y1="82617" x2="9961" y2="77539"/>
                        <a14:foregroundMark x1="9961" y1="77539" x2="6641" y2="74023"/>
                        <a14:foregroundMark x1="4492" y1="66016" x2="2539" y2="75195"/>
                        <a14:foregroundMark x1="2539" y1="75195" x2="4102" y2="77539"/>
                        <a14:foregroundMark x1="15234" y1="74414" x2="15234" y2="74414"/>
                        <a14:foregroundMark x1="38086" y1="94336" x2="47852" y2="93945"/>
                        <a14:foregroundMark x1="47852" y1="93945" x2="58008" y2="96289"/>
                        <a14:foregroundMark x1="58008" y1="96289" x2="62109" y2="94531"/>
                        <a14:foregroundMark x1="78516" y1="83203" x2="88672" y2="82227"/>
                        <a14:foregroundMark x1="88672" y1="82227" x2="96484" y2="75586"/>
                        <a14:foregroundMark x1="96484" y1="75586" x2="96094" y2="64844"/>
                        <a14:foregroundMark x1="96094" y1="64844" x2="61523" y2="39648"/>
                        <a14:foregroundMark x1="61523" y1="39648" x2="49414" y2="36719"/>
                        <a14:foregroundMark x1="92188" y1="62891" x2="97266" y2="71680"/>
                        <a14:foregroundMark x1="97266" y1="71680" x2="94531" y2="78711"/>
                        <a14:foregroundMark x1="84961" y1="73242" x2="84961" y2="73242"/>
                        <a14:foregroundMark x1="58594" y1="46094" x2="58594" y2="46094"/>
                        <a14:foregroundMark x1="39063" y1="48242" x2="39063" y2="482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302"/>
          <a:stretch/>
        </p:blipFill>
        <p:spPr>
          <a:xfrm>
            <a:off x="1721341" y="2468691"/>
            <a:ext cx="3740587" cy="2494882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0A7799A-E9D5-476C-AB66-4BA48F96E35F}"/>
              </a:ext>
            </a:extLst>
          </p:cNvPr>
          <p:cNvGrpSpPr/>
          <p:nvPr/>
        </p:nvGrpSpPr>
        <p:grpSpPr>
          <a:xfrm>
            <a:off x="4866301" y="1292925"/>
            <a:ext cx="2450453" cy="911305"/>
            <a:chOff x="4866301" y="1557085"/>
            <a:chExt cx="2450453" cy="91130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EE11054-42ED-49AA-9D60-3F21EC158647}"/>
                </a:ext>
              </a:extLst>
            </p:cNvPr>
            <p:cNvGrpSpPr/>
            <p:nvPr/>
          </p:nvGrpSpPr>
          <p:grpSpPr>
            <a:xfrm>
              <a:off x="4866301" y="1896594"/>
              <a:ext cx="1550185" cy="571796"/>
              <a:chOff x="4831223" y="1896594"/>
              <a:chExt cx="1550185" cy="571796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5592C9E1-D281-4118-A09F-48DB7642D76C}"/>
                  </a:ext>
                </a:extLst>
              </p:cNvPr>
              <p:cNvCxnSpPr/>
              <p:nvPr/>
            </p:nvCxnSpPr>
            <p:spPr>
              <a:xfrm flipV="1">
                <a:off x="4831223" y="1896594"/>
                <a:ext cx="538480" cy="571796"/>
              </a:xfrm>
              <a:prstGeom prst="line">
                <a:avLst/>
              </a:prstGeom>
              <a:ln w="190500">
                <a:solidFill>
                  <a:srgbClr val="9DC3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CD66F89B-61D5-403B-869E-EA8E43A0A6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04448" y="1922845"/>
                <a:ext cx="1076960" cy="0"/>
              </a:xfrm>
              <a:prstGeom prst="line">
                <a:avLst/>
              </a:prstGeom>
              <a:ln w="190500">
                <a:solidFill>
                  <a:srgbClr val="9DC3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DF67120-CB09-42F3-AE2B-094C035D0F4E}"/>
                </a:ext>
              </a:extLst>
            </p:cNvPr>
            <p:cNvSpPr/>
            <p:nvPr/>
          </p:nvSpPr>
          <p:spPr>
            <a:xfrm>
              <a:off x="6585234" y="1557085"/>
              <a:ext cx="731520" cy="7315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DBCEFB38-B85F-4630-9533-9DE7C1207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89844" l="5664" r="94922">
                        <a14:foregroundMark x1="53125" y1="35938" x2="53125" y2="35938"/>
                        <a14:foregroundMark x1="76758" y1="32813" x2="76758" y2="32813"/>
                        <a14:foregroundMark x1="85938" y1="70313" x2="85938" y2="70313"/>
                        <a14:foregroundMark x1="94922" y1="66016" x2="94922" y2="66016"/>
                        <a14:foregroundMark x1="24219" y1="32422" x2="24219" y2="32422"/>
                        <a14:foregroundMark x1="16211" y1="62891" x2="16211" y2="62891"/>
                        <a14:foregroundMark x1="5664" y1="67969" x2="5664" y2="6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705" y="1360396"/>
            <a:ext cx="596577" cy="596577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71625FE2-4504-4908-91CB-EAA78B34400A}"/>
              </a:ext>
            </a:extLst>
          </p:cNvPr>
          <p:cNvSpPr/>
          <p:nvPr/>
        </p:nvSpPr>
        <p:spPr>
          <a:xfrm>
            <a:off x="7485502" y="1196984"/>
            <a:ext cx="3517778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Our Team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3BE2E09-04B7-4161-AC3E-49E7FE69A3C7}"/>
              </a:ext>
            </a:extLst>
          </p:cNvPr>
          <p:cNvGrpSpPr/>
          <p:nvPr/>
        </p:nvGrpSpPr>
        <p:grpSpPr>
          <a:xfrm>
            <a:off x="4752841" y="5248712"/>
            <a:ext cx="3092233" cy="901044"/>
            <a:chOff x="4224521" y="1387561"/>
            <a:chExt cx="3092233" cy="90104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7FF9B286-06D2-46A0-9FC3-D4242BCB8B02}"/>
                </a:ext>
              </a:extLst>
            </p:cNvPr>
            <p:cNvGrpSpPr/>
            <p:nvPr/>
          </p:nvGrpSpPr>
          <p:grpSpPr>
            <a:xfrm>
              <a:off x="4224521" y="1387561"/>
              <a:ext cx="2191965" cy="561097"/>
              <a:chOff x="4189443" y="1387561"/>
              <a:chExt cx="2191965" cy="561097"/>
            </a:xfrm>
          </p:grpSpPr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13E9929E-26F3-4948-AF2D-F615A7B43D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9443" y="1387561"/>
                <a:ext cx="538480" cy="561097"/>
              </a:xfrm>
              <a:prstGeom prst="line">
                <a:avLst/>
              </a:prstGeom>
              <a:ln w="190500">
                <a:solidFill>
                  <a:srgbClr val="9DC3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C770FC9B-E998-402A-B244-59F3C1190E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8842" y="1922845"/>
                <a:ext cx="1722566" cy="0"/>
              </a:xfrm>
              <a:prstGeom prst="line">
                <a:avLst/>
              </a:prstGeom>
              <a:ln w="190500">
                <a:solidFill>
                  <a:srgbClr val="9DC3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FAB66B7D-9200-4EB1-BAE1-2F0A18BD179F}"/>
                </a:ext>
              </a:extLst>
            </p:cNvPr>
            <p:cNvSpPr/>
            <p:nvPr/>
          </p:nvSpPr>
          <p:spPr>
            <a:xfrm>
              <a:off x="6585234" y="1557085"/>
              <a:ext cx="731520" cy="7315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6" name="Freeform 6">
            <a:extLst>
              <a:ext uri="{FF2B5EF4-FFF2-40B4-BE49-F238E27FC236}">
                <a16:creationId xmlns:a16="http://schemas.microsoft.com/office/drawing/2014/main" id="{C187839E-F102-47E0-8C66-9D4426D99C96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67052" y="5602662"/>
            <a:ext cx="442952" cy="348507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CDCACFF-75D4-4B53-854F-24F38978DFE7}"/>
              </a:ext>
            </a:extLst>
          </p:cNvPr>
          <p:cNvSpPr/>
          <p:nvPr/>
        </p:nvSpPr>
        <p:spPr>
          <a:xfrm>
            <a:off x="8013822" y="5431026"/>
            <a:ext cx="3517778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The Others</a:t>
            </a: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93EF9E96-3C2F-4A2A-BFD5-66188C9E4172}"/>
              </a:ext>
            </a:extLst>
          </p:cNvPr>
          <p:cNvGrpSpPr/>
          <p:nvPr/>
        </p:nvGrpSpPr>
        <p:grpSpPr>
          <a:xfrm>
            <a:off x="5504072" y="2136996"/>
            <a:ext cx="2351162" cy="731520"/>
            <a:chOff x="4965592" y="1557085"/>
            <a:chExt cx="2351162" cy="731520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61B3C475-AAAE-4D52-B283-895C73AB158F}"/>
                </a:ext>
              </a:extLst>
            </p:cNvPr>
            <p:cNvGrpSpPr/>
            <p:nvPr/>
          </p:nvGrpSpPr>
          <p:grpSpPr>
            <a:xfrm>
              <a:off x="4965592" y="1906754"/>
              <a:ext cx="1450894" cy="232891"/>
              <a:chOff x="4930514" y="1906754"/>
              <a:chExt cx="1450894" cy="232891"/>
            </a:xfrm>
          </p:grpSpPr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ADC53194-89B0-41A4-9FCD-43098B7962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30514" y="1906754"/>
                <a:ext cx="418869" cy="232891"/>
              </a:xfrm>
              <a:prstGeom prst="line">
                <a:avLst/>
              </a:prstGeom>
              <a:ln w="190500">
                <a:solidFill>
                  <a:srgbClr val="9DC3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2FB08769-AFB6-4CE9-BEA8-9E7B9376D4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04448" y="1922845"/>
                <a:ext cx="1076960" cy="0"/>
              </a:xfrm>
              <a:prstGeom prst="line">
                <a:avLst/>
              </a:prstGeom>
              <a:ln w="190500">
                <a:solidFill>
                  <a:srgbClr val="9DC3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E79DAAD6-BEC8-49E3-A80E-C285E8943EA8}"/>
                </a:ext>
              </a:extLst>
            </p:cNvPr>
            <p:cNvSpPr/>
            <p:nvPr/>
          </p:nvSpPr>
          <p:spPr>
            <a:xfrm>
              <a:off x="6585234" y="1557085"/>
              <a:ext cx="731520" cy="7315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8" name="Freeform 9">
            <a:extLst>
              <a:ext uri="{FF2B5EF4-FFF2-40B4-BE49-F238E27FC236}">
                <a16:creationId xmlns:a16="http://schemas.microsoft.com/office/drawing/2014/main" id="{947436D1-EF0C-49F2-81D3-C37B29ACC358}"/>
              </a:ext>
            </a:extLst>
          </p:cNvPr>
          <p:cNvSpPr>
            <a:spLocks/>
          </p:cNvSpPr>
          <p:nvPr/>
        </p:nvSpPr>
        <p:spPr bwMode="auto">
          <a:xfrm>
            <a:off x="7357867" y="2307502"/>
            <a:ext cx="295910" cy="39050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8E18090-4E85-428E-9968-F356CEC0ABAD}"/>
              </a:ext>
            </a:extLst>
          </p:cNvPr>
          <p:cNvSpPr/>
          <p:nvPr/>
        </p:nvSpPr>
        <p:spPr>
          <a:xfrm>
            <a:off x="8023982" y="2130615"/>
            <a:ext cx="3517778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1D58406A-A802-4ADA-A4CF-061A66462C35}"/>
              </a:ext>
            </a:extLst>
          </p:cNvPr>
          <p:cNvGrpSpPr/>
          <p:nvPr/>
        </p:nvGrpSpPr>
        <p:grpSpPr>
          <a:xfrm>
            <a:off x="5733826" y="3008472"/>
            <a:ext cx="1582928" cy="731520"/>
            <a:chOff x="5733826" y="1557085"/>
            <a:chExt cx="1582928" cy="731520"/>
          </a:xfrm>
        </p:grpSpPr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CDF2374B-47EC-46A4-996C-ED91F2D6EE4B}"/>
                </a:ext>
              </a:extLst>
            </p:cNvPr>
            <p:cNvCxnSpPr>
              <a:cxnSpLocks/>
            </p:cNvCxnSpPr>
            <p:nvPr/>
          </p:nvCxnSpPr>
          <p:spPr>
            <a:xfrm>
              <a:off x="5733826" y="1922845"/>
              <a:ext cx="682660" cy="0"/>
            </a:xfrm>
            <a:prstGeom prst="line">
              <a:avLst/>
            </a:prstGeom>
            <a:ln w="190500">
              <a:solidFill>
                <a:srgbClr val="9DC3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F2005FA9-B343-4323-A33B-1C185EB27161}"/>
                </a:ext>
              </a:extLst>
            </p:cNvPr>
            <p:cNvSpPr/>
            <p:nvPr/>
          </p:nvSpPr>
          <p:spPr>
            <a:xfrm>
              <a:off x="6585234" y="1557085"/>
              <a:ext cx="731520" cy="7315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15C4EA9-5709-4166-ADEB-400368122BF5}"/>
              </a:ext>
            </a:extLst>
          </p:cNvPr>
          <p:cNvSpPr/>
          <p:nvPr/>
        </p:nvSpPr>
        <p:spPr>
          <a:xfrm>
            <a:off x="7485502" y="3002091"/>
            <a:ext cx="3517778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Schedule</a:t>
            </a: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1C08EB25-48C7-4F06-9D51-F69804A9F02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0000" y1="32584" x2="40000" y2="32584"/>
                        <a14:foregroundMark x1="51525" y1="52060" x2="51525" y2="52060"/>
                        <a14:foregroundMark x1="53220" y1="61798" x2="53220" y2="61798"/>
                        <a14:foregroundMark x1="44407" y1="70037" x2="44407" y2="70037"/>
                        <a14:backgroundMark x1="62373" y1="79775" x2="37627" y2="75655"/>
                        <a14:backgroundMark x1="72881" y1="71910" x2="60678" y2="73783"/>
                        <a14:backgroundMark x1="32203" y1="75655" x2="32203" y2="75655"/>
                        <a14:backgroundMark x1="39322" y1="81648" x2="28814" y2="75655"/>
                        <a14:backgroundMark x1="39322" y1="79775" x2="32203" y2="77528"/>
                        <a14:backgroundMark x1="67458" y1="77528" x2="56949" y2="79775"/>
                        <a14:backgroundMark x1="35932" y1="81648" x2="51525" y2="77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865" y="3111664"/>
            <a:ext cx="574025" cy="519541"/>
          </a:xfrm>
          <a:prstGeom prst="rect">
            <a:avLst/>
          </a:prstGeom>
        </p:spPr>
      </p:pic>
      <p:grpSp>
        <p:nvGrpSpPr>
          <p:cNvPr id="97" name="그룹 96">
            <a:extLst>
              <a:ext uri="{FF2B5EF4-FFF2-40B4-BE49-F238E27FC236}">
                <a16:creationId xmlns:a16="http://schemas.microsoft.com/office/drawing/2014/main" id="{999C2477-0BA9-4101-8D9A-CA018BAA3D45}"/>
              </a:ext>
            </a:extLst>
          </p:cNvPr>
          <p:cNvGrpSpPr/>
          <p:nvPr/>
        </p:nvGrpSpPr>
        <p:grpSpPr>
          <a:xfrm>
            <a:off x="5878006" y="3827561"/>
            <a:ext cx="1977228" cy="731520"/>
            <a:chOff x="5339526" y="1557085"/>
            <a:chExt cx="1977228" cy="731520"/>
          </a:xfrm>
        </p:grpSpPr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54604952-C784-49EE-97A7-D88A326E43B0}"/>
                </a:ext>
              </a:extLst>
            </p:cNvPr>
            <p:cNvCxnSpPr>
              <a:cxnSpLocks/>
            </p:cNvCxnSpPr>
            <p:nvPr/>
          </p:nvCxnSpPr>
          <p:spPr>
            <a:xfrm>
              <a:off x="5339526" y="1922845"/>
              <a:ext cx="1076960" cy="0"/>
            </a:xfrm>
            <a:prstGeom prst="line">
              <a:avLst/>
            </a:prstGeom>
            <a:ln w="190500">
              <a:solidFill>
                <a:srgbClr val="9DC3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C73558CF-450E-44FD-A214-C52EE07EEEEC}"/>
                </a:ext>
              </a:extLst>
            </p:cNvPr>
            <p:cNvSpPr/>
            <p:nvPr/>
          </p:nvSpPr>
          <p:spPr>
            <a:xfrm>
              <a:off x="6585234" y="1557085"/>
              <a:ext cx="731520" cy="7315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3C814CA-6B87-4A66-9233-89A8C8729242}"/>
              </a:ext>
            </a:extLst>
          </p:cNvPr>
          <p:cNvSpPr/>
          <p:nvPr/>
        </p:nvSpPr>
        <p:spPr>
          <a:xfrm>
            <a:off x="8023982" y="3821180"/>
            <a:ext cx="3517778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FE517B14-E62E-46E3-B3B5-538ECB6858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16" b="97266" l="0" r="98828">
                        <a14:foregroundMark x1="8398" y1="40234" x2="2734" y2="48828"/>
                        <a14:foregroundMark x1="2734" y1="48828" x2="5859" y2="58203"/>
                        <a14:foregroundMark x1="5859" y1="58203" x2="7617" y2="59180"/>
                        <a14:foregroundMark x1="2734" y1="47656" x2="1953" y2="54492"/>
                        <a14:foregroundMark x1="195" y1="49805" x2="195" y2="49805"/>
                        <a14:foregroundMark x1="78906" y1="92383" x2="88086" y2="96875"/>
                        <a14:foregroundMark x1="88086" y1="96875" x2="95898" y2="89648"/>
                        <a14:foregroundMark x1="95898" y1="89648" x2="94336" y2="79883"/>
                        <a14:foregroundMark x1="94336" y1="79883" x2="91797" y2="77734"/>
                        <a14:foregroundMark x1="85547" y1="97266" x2="94336" y2="93359"/>
                        <a14:foregroundMark x1="97656" y1="91797" x2="98633" y2="87500"/>
                        <a14:foregroundMark x1="77930" y1="7617" x2="86914" y2="2734"/>
                        <a14:foregroundMark x1="86914" y1="2734" x2="95313" y2="9180"/>
                        <a14:foregroundMark x1="95313" y1="9180" x2="96484" y2="10938"/>
                        <a14:foregroundMark x1="93555" y1="5664" x2="84766" y2="3516"/>
                        <a14:foregroundMark x1="98828" y1="11133" x2="98828" y2="13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656" y="4026920"/>
            <a:ext cx="349334" cy="349334"/>
          </a:xfrm>
          <a:prstGeom prst="rect">
            <a:avLst/>
          </a:prstGeom>
        </p:spPr>
      </p:pic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DDFFAA5-F710-4D38-9581-5F2235985B74}"/>
              </a:ext>
            </a:extLst>
          </p:cNvPr>
          <p:cNvGrpSpPr/>
          <p:nvPr/>
        </p:nvGrpSpPr>
        <p:grpSpPr>
          <a:xfrm>
            <a:off x="5130091" y="4629751"/>
            <a:ext cx="2186663" cy="731520"/>
            <a:chOff x="5130091" y="1557085"/>
            <a:chExt cx="2186663" cy="731520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E375FEB5-F822-4179-B790-E1D5C470EBA9}"/>
                </a:ext>
              </a:extLst>
            </p:cNvPr>
            <p:cNvGrpSpPr/>
            <p:nvPr/>
          </p:nvGrpSpPr>
          <p:grpSpPr>
            <a:xfrm>
              <a:off x="5130091" y="1688415"/>
              <a:ext cx="1286395" cy="258980"/>
              <a:chOff x="5095013" y="1688415"/>
              <a:chExt cx="1286395" cy="258980"/>
            </a:xfrm>
          </p:grpSpPr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919B11ED-6A16-4DEB-B15F-9BD6A1D305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5013" y="1688415"/>
                <a:ext cx="274690" cy="258980"/>
              </a:xfrm>
              <a:prstGeom prst="line">
                <a:avLst/>
              </a:prstGeom>
              <a:ln w="190500">
                <a:solidFill>
                  <a:srgbClr val="9DC3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3DDD2D54-DDDA-4C4F-86EA-D2366BD407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04448" y="1922845"/>
                <a:ext cx="1076960" cy="0"/>
              </a:xfrm>
              <a:prstGeom prst="line">
                <a:avLst/>
              </a:prstGeom>
              <a:ln w="190500">
                <a:solidFill>
                  <a:srgbClr val="9DC3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7D51F3FE-3431-4122-8B94-8F112FE1E4B3}"/>
                </a:ext>
              </a:extLst>
            </p:cNvPr>
            <p:cNvSpPr/>
            <p:nvPr/>
          </p:nvSpPr>
          <p:spPr>
            <a:xfrm>
              <a:off x="6585234" y="1557085"/>
              <a:ext cx="731520" cy="7315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B2EC290-549E-4BD5-A93E-291D177F0715}"/>
              </a:ext>
            </a:extLst>
          </p:cNvPr>
          <p:cNvSpPr/>
          <p:nvPr/>
        </p:nvSpPr>
        <p:spPr>
          <a:xfrm>
            <a:off x="7485502" y="4623370"/>
            <a:ext cx="3517778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Test</a:t>
            </a: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D01271DE-E648-4AA3-B672-9E1ABB970D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590" y="4789662"/>
            <a:ext cx="569058" cy="46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2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389744"/>
              </p:ext>
            </p:extLst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DE46C6F5-D0BC-4A54-BCFD-B43E8259C2A6}"/>
              </a:ext>
            </a:extLst>
          </p:cNvPr>
          <p:cNvSpPr/>
          <p:nvPr/>
        </p:nvSpPr>
        <p:spPr>
          <a:xfrm>
            <a:off x="1527986" y="972272"/>
            <a:ext cx="4511957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Back End : Model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65381E0-F470-47C3-A9CD-1E6E09447CE0}"/>
              </a:ext>
            </a:extLst>
          </p:cNvPr>
          <p:cNvGrpSpPr/>
          <p:nvPr/>
        </p:nvGrpSpPr>
        <p:grpSpPr>
          <a:xfrm>
            <a:off x="1255657" y="613337"/>
            <a:ext cx="10609185" cy="5666008"/>
            <a:chOff x="1255657" y="613337"/>
            <a:chExt cx="10609185" cy="5666008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6FD96BD0-2D3C-4190-A738-D71F985133BA}"/>
                </a:ext>
              </a:extLst>
            </p:cNvPr>
            <p:cNvSpPr/>
            <p:nvPr/>
          </p:nvSpPr>
          <p:spPr>
            <a:xfrm>
              <a:off x="1255658" y="2452068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Input</a:t>
              </a: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1DE2C25-58A1-4141-B383-619ED019D24F}"/>
                </a:ext>
              </a:extLst>
            </p:cNvPr>
            <p:cNvGrpSpPr/>
            <p:nvPr/>
          </p:nvGrpSpPr>
          <p:grpSpPr>
            <a:xfrm>
              <a:off x="1255657" y="2921005"/>
              <a:ext cx="1985383" cy="1285235"/>
              <a:chOff x="1235337" y="2341885"/>
              <a:chExt cx="2178421" cy="1285235"/>
            </a:xfrm>
          </p:grpSpPr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4610111B-A844-4C99-ABBD-611CC53EE960}"/>
                  </a:ext>
                </a:extLst>
              </p:cNvPr>
              <p:cNvSpPr/>
              <p:nvPr/>
            </p:nvSpPr>
            <p:spPr>
              <a:xfrm>
                <a:off x="1235337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FS, BS, ‘  ’</a:t>
                </a:r>
              </a:p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Char to num</a:t>
                </a: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29D2342-499B-4823-9CC8-059EDC62A90D}"/>
                  </a:ext>
                </a:extLst>
              </p:cNvPr>
              <p:cNvSpPr/>
              <p:nvPr/>
            </p:nvSpPr>
            <p:spPr>
              <a:xfrm>
                <a:off x="1326779" y="2341885"/>
                <a:ext cx="1885772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Preprocessing</a:t>
                </a:r>
              </a:p>
            </p:txBody>
          </p:sp>
        </p:grp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C06698F-3057-439F-92AC-E524D8E1D785}"/>
                </a:ext>
              </a:extLst>
            </p:cNvPr>
            <p:cNvSpPr/>
            <p:nvPr/>
          </p:nvSpPr>
          <p:spPr>
            <a:xfrm>
              <a:off x="1255658" y="4595116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Embed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8F3A554A-9301-4820-85ED-A2E2BD3992B7}"/>
                </a:ext>
              </a:extLst>
            </p:cNvPr>
            <p:cNvSpPr/>
            <p:nvPr/>
          </p:nvSpPr>
          <p:spPr>
            <a:xfrm>
              <a:off x="1255658" y="5418535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Expand-dim</a:t>
              </a: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7A3F6B9-834E-485D-9AAD-CAC591893A90}"/>
                </a:ext>
              </a:extLst>
            </p:cNvPr>
            <p:cNvGrpSpPr/>
            <p:nvPr/>
          </p:nvGrpSpPr>
          <p:grpSpPr>
            <a:xfrm>
              <a:off x="3911330" y="2614038"/>
              <a:ext cx="2486865" cy="3665307"/>
              <a:chOff x="1235337" y="2306694"/>
              <a:chExt cx="2178421" cy="1320426"/>
            </a:xfrm>
          </p:grpSpPr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E9E6DDD2-B686-46AA-BCF1-4587C3E04361}"/>
                  </a:ext>
                </a:extLst>
              </p:cNvPr>
              <p:cNvSpPr/>
              <p:nvPr/>
            </p:nvSpPr>
            <p:spPr>
              <a:xfrm>
                <a:off x="1235337" y="2417278"/>
                <a:ext cx="2178421" cy="1209842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sz="2000" b="1" i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FC9DEBDC-2D1B-4A62-B2C6-E41FCA5607B1}"/>
                  </a:ext>
                </a:extLst>
              </p:cNvPr>
              <p:cNvSpPr/>
              <p:nvPr/>
            </p:nvSpPr>
            <p:spPr>
              <a:xfrm>
                <a:off x="1374453" y="2306694"/>
                <a:ext cx="1655550" cy="1823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N-gram Conv2D</a:t>
                </a: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4F00F280-A62A-4E91-85A6-93FA1C88A0B8}"/>
                  </a:ext>
                </a:extLst>
              </p:cNvPr>
              <p:cNvSpPr/>
              <p:nvPr/>
            </p:nvSpPr>
            <p:spPr>
              <a:xfrm>
                <a:off x="1374453" y="2510470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unigram_conv2D</a:t>
                </a: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49FDB112-91ED-4201-93D4-1CCDDCB2F2EC}"/>
                  </a:ext>
                </a:extLst>
              </p:cNvPr>
              <p:cNvSpPr/>
              <p:nvPr/>
            </p:nvSpPr>
            <p:spPr>
              <a:xfrm>
                <a:off x="1374453" y="2692862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bigram_conv2D</a:t>
                </a: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88BBD092-1EC5-4BCE-9CD5-09D4D7A59828}"/>
                  </a:ext>
                </a:extLst>
              </p:cNvPr>
              <p:cNvSpPr/>
              <p:nvPr/>
            </p:nvSpPr>
            <p:spPr>
              <a:xfrm>
                <a:off x="1374453" y="2888898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trigram_conv2D</a:t>
                </a: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FAFB827A-688D-4787-998A-AA6F4D9DAC02}"/>
                  </a:ext>
                </a:extLst>
              </p:cNvPr>
              <p:cNvSpPr/>
              <p:nvPr/>
            </p:nvSpPr>
            <p:spPr>
              <a:xfrm>
                <a:off x="1374453" y="3095322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forthgram_conv2D</a:t>
                </a: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6D81260B-BD62-4287-839A-370F30F53562}"/>
                  </a:ext>
                </a:extLst>
              </p:cNvPr>
              <p:cNvSpPr/>
              <p:nvPr/>
            </p:nvSpPr>
            <p:spPr>
              <a:xfrm>
                <a:off x="1374453" y="3306471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fifthgram_conv2D</a:t>
                </a:r>
              </a:p>
            </p:txBody>
          </p:sp>
        </p:grp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218562B1-4DBD-45FF-831D-6EB1960A3FE1}"/>
                </a:ext>
              </a:extLst>
            </p:cNvPr>
            <p:cNvSpPr/>
            <p:nvPr/>
          </p:nvSpPr>
          <p:spPr>
            <a:xfrm>
              <a:off x="6963158" y="5418535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 err="1">
                  <a:solidFill>
                    <a:schemeClr val="tx2"/>
                  </a:solidFill>
                </a:rPr>
                <a:t>Concat</a:t>
              </a:r>
              <a:endParaRPr lang="en-US" sz="2000" b="1" i="1" dirty="0">
                <a:solidFill>
                  <a:schemeClr val="tx2"/>
                </a:solidFill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C72C45C8-C2DB-4151-8F68-522A0F1EDDFA}"/>
                </a:ext>
              </a:extLst>
            </p:cNvPr>
            <p:cNvSpPr/>
            <p:nvPr/>
          </p:nvSpPr>
          <p:spPr>
            <a:xfrm>
              <a:off x="6959288" y="3803921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Reshape</a:t>
              </a: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2206AE7D-1044-42D1-AA6D-9C3528CDC15A}"/>
                </a:ext>
              </a:extLst>
            </p:cNvPr>
            <p:cNvSpPr/>
            <p:nvPr/>
          </p:nvSpPr>
          <p:spPr>
            <a:xfrm>
              <a:off x="6959288" y="4583773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Transpose</a:t>
              </a: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9264C59-8887-41B4-AD0A-E083AB37CC7A}"/>
                </a:ext>
              </a:extLst>
            </p:cNvPr>
            <p:cNvGrpSpPr/>
            <p:nvPr/>
          </p:nvGrpSpPr>
          <p:grpSpPr>
            <a:xfrm>
              <a:off x="6624903" y="613337"/>
              <a:ext cx="5239939" cy="2802524"/>
              <a:chOff x="1033904" y="2283090"/>
              <a:chExt cx="2976101" cy="2088184"/>
            </a:xfrm>
          </p:grpSpPr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B08CEB9B-8C2D-4B35-A664-F245903220C1}"/>
                  </a:ext>
                </a:extLst>
              </p:cNvPr>
              <p:cNvSpPr/>
              <p:nvPr/>
            </p:nvSpPr>
            <p:spPr>
              <a:xfrm>
                <a:off x="1033904" y="2509741"/>
                <a:ext cx="2976101" cy="1861533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sz="2000" b="1" i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35EE9293-E4ED-40AC-B08F-549B3AFD657C}"/>
                  </a:ext>
                </a:extLst>
              </p:cNvPr>
              <p:cNvSpPr/>
              <p:nvPr/>
            </p:nvSpPr>
            <p:spPr>
              <a:xfrm>
                <a:off x="1249364" y="2283090"/>
                <a:ext cx="1317397" cy="37724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Bidirectional GRU</a:t>
                </a:r>
              </a:p>
            </p:txBody>
          </p:sp>
        </p:grp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517C6D23-1360-4B8D-8B04-7C83F9CEFD44}"/>
                </a:ext>
              </a:extLst>
            </p:cNvPr>
            <p:cNvSpPr/>
            <p:nvPr/>
          </p:nvSpPr>
          <p:spPr>
            <a:xfrm>
              <a:off x="9638584" y="3803921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Dense</a:t>
              </a:r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BC683491-54B1-452F-B78C-8857C210BA33}"/>
                </a:ext>
              </a:extLst>
            </p:cNvPr>
            <p:cNvSpPr/>
            <p:nvPr/>
          </p:nvSpPr>
          <p:spPr>
            <a:xfrm>
              <a:off x="9638584" y="4595116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 err="1">
                  <a:solidFill>
                    <a:schemeClr val="tx2"/>
                  </a:solidFill>
                </a:rPr>
                <a:t>Softmax</a:t>
              </a:r>
              <a:endParaRPr lang="en-US" sz="2000" b="1" i="1" dirty="0">
                <a:solidFill>
                  <a:schemeClr val="tx2"/>
                </a:solidFill>
              </a:endParaRPr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A934E992-B623-4A6A-B775-A89E18D0072A}"/>
                </a:ext>
              </a:extLst>
            </p:cNvPr>
            <p:cNvSpPr/>
            <p:nvPr/>
          </p:nvSpPr>
          <p:spPr>
            <a:xfrm>
              <a:off x="9638584" y="5419097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Output</a:t>
              </a: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CB9FB89B-8714-4D15-8E24-E0B20E6E4918}"/>
                </a:ext>
              </a:extLst>
            </p:cNvPr>
            <p:cNvCxnSpPr>
              <a:endCxn id="40" idx="0"/>
            </p:cNvCxnSpPr>
            <p:nvPr/>
          </p:nvCxnSpPr>
          <p:spPr>
            <a:xfrm flipH="1">
              <a:off x="2009589" y="5031506"/>
              <a:ext cx="2091" cy="387029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C9A5F038-4E21-4AF5-B8DA-C862686EC708}"/>
                </a:ext>
              </a:extLst>
            </p:cNvPr>
            <p:cNvCxnSpPr/>
            <p:nvPr/>
          </p:nvCxnSpPr>
          <p:spPr>
            <a:xfrm flipH="1">
              <a:off x="2009589" y="4213145"/>
              <a:ext cx="2091" cy="387029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89E76632-5ED1-401C-BCBF-EA34599E3A26}"/>
                </a:ext>
              </a:extLst>
            </p:cNvPr>
            <p:cNvCxnSpPr>
              <a:cxnSpLocks/>
            </p:cNvCxnSpPr>
            <p:nvPr/>
          </p:nvCxnSpPr>
          <p:spPr>
            <a:xfrm>
              <a:off x="2006808" y="2899829"/>
              <a:ext cx="1" cy="236733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503A3338-8378-4B81-84F9-474F05FF7DE6}"/>
                </a:ext>
              </a:extLst>
            </p:cNvPr>
            <p:cNvCxnSpPr>
              <a:cxnSpLocks/>
              <a:stCxn id="40" idx="3"/>
              <a:endCxn id="65" idx="1"/>
            </p:cNvCxnSpPr>
            <p:nvPr/>
          </p:nvCxnSpPr>
          <p:spPr>
            <a:xfrm flipV="1">
              <a:off x="2763520" y="3432837"/>
              <a:ext cx="1306624" cy="2203893"/>
            </a:xfrm>
            <a:prstGeom prst="bentConnector3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연결선: 꺾임 75">
              <a:extLst>
                <a:ext uri="{FF2B5EF4-FFF2-40B4-BE49-F238E27FC236}">
                  <a16:creationId xmlns:a16="http://schemas.microsoft.com/office/drawing/2014/main" id="{800A2683-BEA5-4FD3-B0DB-D8CCD32C13E4}"/>
                </a:ext>
              </a:extLst>
            </p:cNvPr>
            <p:cNvCxnSpPr>
              <a:cxnSpLocks/>
              <a:stCxn id="40" idx="3"/>
              <a:endCxn id="70" idx="1"/>
            </p:cNvCxnSpPr>
            <p:nvPr/>
          </p:nvCxnSpPr>
          <p:spPr>
            <a:xfrm flipV="1">
              <a:off x="2763520" y="3939130"/>
              <a:ext cx="1306624" cy="16976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연결선: 꺾임 78">
              <a:extLst>
                <a:ext uri="{FF2B5EF4-FFF2-40B4-BE49-F238E27FC236}">
                  <a16:creationId xmlns:a16="http://schemas.microsoft.com/office/drawing/2014/main" id="{A5493BE8-A236-4F64-8B39-D12C1D1244A1}"/>
                </a:ext>
              </a:extLst>
            </p:cNvPr>
            <p:cNvCxnSpPr>
              <a:cxnSpLocks/>
              <a:stCxn id="40" idx="3"/>
              <a:endCxn id="71" idx="1"/>
            </p:cNvCxnSpPr>
            <p:nvPr/>
          </p:nvCxnSpPr>
          <p:spPr>
            <a:xfrm flipV="1">
              <a:off x="2763520" y="4483297"/>
              <a:ext cx="1306624" cy="1153433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연결선: 꺾임 81">
              <a:extLst>
                <a:ext uri="{FF2B5EF4-FFF2-40B4-BE49-F238E27FC236}">
                  <a16:creationId xmlns:a16="http://schemas.microsoft.com/office/drawing/2014/main" id="{AAF3B98C-E836-4A55-90F3-DECE61E89CC9}"/>
                </a:ext>
              </a:extLst>
            </p:cNvPr>
            <p:cNvCxnSpPr>
              <a:cxnSpLocks/>
              <a:stCxn id="40" idx="3"/>
              <a:endCxn id="74" idx="1"/>
            </p:cNvCxnSpPr>
            <p:nvPr/>
          </p:nvCxnSpPr>
          <p:spPr>
            <a:xfrm flipV="1">
              <a:off x="2763520" y="5056300"/>
              <a:ext cx="1306624" cy="58043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연결선: 꺾임 85">
              <a:extLst>
                <a:ext uri="{FF2B5EF4-FFF2-40B4-BE49-F238E27FC236}">
                  <a16:creationId xmlns:a16="http://schemas.microsoft.com/office/drawing/2014/main" id="{941E01BA-617C-43CF-88C4-D4DBA943D0AB}"/>
                </a:ext>
              </a:extLst>
            </p:cNvPr>
            <p:cNvCxnSpPr>
              <a:cxnSpLocks/>
              <a:stCxn id="40" idx="3"/>
              <a:endCxn id="75" idx="1"/>
            </p:cNvCxnSpPr>
            <p:nvPr/>
          </p:nvCxnSpPr>
          <p:spPr>
            <a:xfrm>
              <a:off x="2763520" y="5636730"/>
              <a:ext cx="1306624" cy="5688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연결선: 꺾임 90">
              <a:extLst>
                <a:ext uri="{FF2B5EF4-FFF2-40B4-BE49-F238E27FC236}">
                  <a16:creationId xmlns:a16="http://schemas.microsoft.com/office/drawing/2014/main" id="{E494E6E8-D725-4AAB-B422-010310BE40F1}"/>
                </a:ext>
              </a:extLst>
            </p:cNvPr>
            <p:cNvCxnSpPr>
              <a:cxnSpLocks/>
              <a:stCxn id="70" idx="3"/>
              <a:endCxn id="52" idx="1"/>
            </p:cNvCxnSpPr>
            <p:nvPr/>
          </p:nvCxnSpPr>
          <p:spPr>
            <a:xfrm>
              <a:off x="6293370" y="3939130"/>
              <a:ext cx="669788" cy="16976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연결선: 꺾임 95">
              <a:extLst>
                <a:ext uri="{FF2B5EF4-FFF2-40B4-BE49-F238E27FC236}">
                  <a16:creationId xmlns:a16="http://schemas.microsoft.com/office/drawing/2014/main" id="{1D0DBD20-5CBA-4D28-A123-0D92DBC438E9}"/>
                </a:ext>
              </a:extLst>
            </p:cNvPr>
            <p:cNvCxnSpPr>
              <a:cxnSpLocks/>
              <a:stCxn id="65" idx="3"/>
              <a:endCxn id="52" idx="1"/>
            </p:cNvCxnSpPr>
            <p:nvPr/>
          </p:nvCxnSpPr>
          <p:spPr>
            <a:xfrm>
              <a:off x="6293370" y="3432837"/>
              <a:ext cx="669788" cy="2203893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연결선: 꺾임 98">
              <a:extLst>
                <a:ext uri="{FF2B5EF4-FFF2-40B4-BE49-F238E27FC236}">
                  <a16:creationId xmlns:a16="http://schemas.microsoft.com/office/drawing/2014/main" id="{265B599D-3FB1-4E6C-B659-02342F94709B}"/>
                </a:ext>
              </a:extLst>
            </p:cNvPr>
            <p:cNvCxnSpPr>
              <a:cxnSpLocks/>
              <a:stCxn id="71" idx="3"/>
              <a:endCxn id="52" idx="1"/>
            </p:cNvCxnSpPr>
            <p:nvPr/>
          </p:nvCxnSpPr>
          <p:spPr>
            <a:xfrm>
              <a:off x="6293370" y="4483297"/>
              <a:ext cx="669788" cy="1153433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연결선: 꺾임 101">
              <a:extLst>
                <a:ext uri="{FF2B5EF4-FFF2-40B4-BE49-F238E27FC236}">
                  <a16:creationId xmlns:a16="http://schemas.microsoft.com/office/drawing/2014/main" id="{93A6CC4B-016D-4F7A-936B-0289346F2A76}"/>
                </a:ext>
              </a:extLst>
            </p:cNvPr>
            <p:cNvCxnSpPr>
              <a:cxnSpLocks/>
              <a:stCxn id="74" idx="3"/>
              <a:endCxn id="52" idx="1"/>
            </p:cNvCxnSpPr>
            <p:nvPr/>
          </p:nvCxnSpPr>
          <p:spPr>
            <a:xfrm>
              <a:off x="6293370" y="5056300"/>
              <a:ext cx="669788" cy="58043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연결선: 꺾임 107">
              <a:extLst>
                <a:ext uri="{FF2B5EF4-FFF2-40B4-BE49-F238E27FC236}">
                  <a16:creationId xmlns:a16="http://schemas.microsoft.com/office/drawing/2014/main" id="{D5DAB0B7-C201-42AB-B23E-98C2D1B3B40A}"/>
                </a:ext>
              </a:extLst>
            </p:cNvPr>
            <p:cNvCxnSpPr>
              <a:cxnSpLocks/>
              <a:stCxn id="75" idx="3"/>
              <a:endCxn id="52" idx="1"/>
            </p:cNvCxnSpPr>
            <p:nvPr/>
          </p:nvCxnSpPr>
          <p:spPr>
            <a:xfrm flipV="1">
              <a:off x="6293370" y="5636730"/>
              <a:ext cx="669788" cy="5688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59FFC21B-1B29-483B-A24D-33710D0F5CC5}"/>
                </a:ext>
              </a:extLst>
            </p:cNvPr>
            <p:cNvCxnSpPr>
              <a:cxnSpLocks/>
              <a:stCxn id="52" idx="0"/>
              <a:endCxn id="54" idx="2"/>
            </p:cNvCxnSpPr>
            <p:nvPr/>
          </p:nvCxnSpPr>
          <p:spPr>
            <a:xfrm flipH="1" flipV="1">
              <a:off x="7713219" y="5020163"/>
              <a:ext cx="3870" cy="398372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화살표 연결선 121">
              <a:extLst>
                <a:ext uri="{FF2B5EF4-FFF2-40B4-BE49-F238E27FC236}">
                  <a16:creationId xmlns:a16="http://schemas.microsoft.com/office/drawing/2014/main" id="{D569D098-0688-449B-BEC7-50469D1D393D}"/>
                </a:ext>
              </a:extLst>
            </p:cNvPr>
            <p:cNvCxnSpPr>
              <a:cxnSpLocks/>
              <a:stCxn id="54" idx="0"/>
              <a:endCxn id="53" idx="2"/>
            </p:cNvCxnSpPr>
            <p:nvPr/>
          </p:nvCxnSpPr>
          <p:spPr>
            <a:xfrm flipV="1">
              <a:off x="7713219" y="4240311"/>
              <a:ext cx="0" cy="343462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>
              <a:extLst>
                <a:ext uri="{FF2B5EF4-FFF2-40B4-BE49-F238E27FC236}">
                  <a16:creationId xmlns:a16="http://schemas.microsoft.com/office/drawing/2014/main" id="{AF09DD3F-B496-4691-A9F4-3648819DCCA8}"/>
                </a:ext>
              </a:extLst>
            </p:cNvPr>
            <p:cNvCxnSpPr>
              <a:cxnSpLocks/>
              <a:stCxn id="53" idx="0"/>
            </p:cNvCxnSpPr>
            <p:nvPr/>
          </p:nvCxnSpPr>
          <p:spPr>
            <a:xfrm flipV="1">
              <a:off x="7713219" y="3416324"/>
              <a:ext cx="0" cy="387597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>
              <a:extLst>
                <a:ext uri="{FF2B5EF4-FFF2-40B4-BE49-F238E27FC236}">
                  <a16:creationId xmlns:a16="http://schemas.microsoft.com/office/drawing/2014/main" id="{16FBF884-8004-457F-997D-CF90CC806FD0}"/>
                </a:ext>
              </a:extLst>
            </p:cNvPr>
            <p:cNvCxnSpPr>
              <a:cxnSpLocks/>
              <a:stCxn id="60" idx="2"/>
              <a:endCxn id="61" idx="0"/>
            </p:cNvCxnSpPr>
            <p:nvPr/>
          </p:nvCxnSpPr>
          <p:spPr>
            <a:xfrm>
              <a:off x="10392515" y="5031506"/>
              <a:ext cx="0" cy="387591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>
              <a:extLst>
                <a:ext uri="{FF2B5EF4-FFF2-40B4-BE49-F238E27FC236}">
                  <a16:creationId xmlns:a16="http://schemas.microsoft.com/office/drawing/2014/main" id="{CE248E13-1A3F-4C71-BAFB-EBEA13454C0E}"/>
                </a:ext>
              </a:extLst>
            </p:cNvPr>
            <p:cNvCxnSpPr>
              <a:cxnSpLocks/>
              <a:stCxn id="59" idx="2"/>
              <a:endCxn id="60" idx="0"/>
            </p:cNvCxnSpPr>
            <p:nvPr/>
          </p:nvCxnSpPr>
          <p:spPr>
            <a:xfrm>
              <a:off x="10392515" y="4240311"/>
              <a:ext cx="0" cy="354805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화살표 연결선 136">
              <a:extLst>
                <a:ext uri="{FF2B5EF4-FFF2-40B4-BE49-F238E27FC236}">
                  <a16:creationId xmlns:a16="http://schemas.microsoft.com/office/drawing/2014/main" id="{6E1E6C2F-BDEF-4C9D-8BB0-A064B1584FB3}"/>
                </a:ext>
              </a:extLst>
            </p:cNvPr>
            <p:cNvCxnSpPr>
              <a:cxnSpLocks/>
            </p:cNvCxnSpPr>
            <p:nvPr/>
          </p:nvCxnSpPr>
          <p:spPr>
            <a:xfrm>
              <a:off x="10381190" y="3416324"/>
              <a:ext cx="0" cy="354805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07838F8B-E22F-4A0E-B13D-E90A8F92E426}"/>
                </a:ext>
              </a:extLst>
            </p:cNvPr>
            <p:cNvGrpSpPr/>
            <p:nvPr/>
          </p:nvGrpSpPr>
          <p:grpSpPr>
            <a:xfrm>
              <a:off x="6643516" y="1196633"/>
              <a:ext cx="5198711" cy="2034115"/>
              <a:chOff x="1718309" y="1754347"/>
              <a:chExt cx="7562206" cy="3475652"/>
            </a:xfrm>
          </p:grpSpPr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9C354A5E-83C1-4DE1-8E83-1D31A0C4435F}"/>
                  </a:ext>
                </a:extLst>
              </p:cNvPr>
              <p:cNvSpPr/>
              <p:nvPr/>
            </p:nvSpPr>
            <p:spPr>
              <a:xfrm>
                <a:off x="2362198" y="3644357"/>
                <a:ext cx="590841" cy="629203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50" dirty="0">
                    <a:solidFill>
                      <a:schemeClr val="bg2">
                        <a:lumMod val="10000"/>
                      </a:schemeClr>
                    </a:solidFill>
                  </a:rPr>
                  <a:t>S</a:t>
                </a:r>
                <a:r>
                  <a:rPr lang="en-US" sz="750" baseline="-25000" dirty="0">
                    <a:solidFill>
                      <a:schemeClr val="bg2">
                        <a:lumMod val="10000"/>
                      </a:schemeClr>
                    </a:solidFill>
                  </a:rPr>
                  <a:t>0</a:t>
                </a:r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6767E788-0E93-400C-A896-FE5F047F1B9D}"/>
                  </a:ext>
                </a:extLst>
              </p:cNvPr>
              <p:cNvSpPr/>
              <p:nvPr/>
            </p:nvSpPr>
            <p:spPr>
              <a:xfrm>
                <a:off x="1823719" y="2851878"/>
                <a:ext cx="590841" cy="629203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50" dirty="0" err="1">
                    <a:solidFill>
                      <a:schemeClr val="bg2">
                        <a:lumMod val="10000"/>
                      </a:schemeClr>
                    </a:solidFill>
                  </a:rPr>
                  <a:t>S’</a:t>
                </a:r>
                <a:r>
                  <a:rPr lang="en-US" sz="750" baseline="-25000" dirty="0" err="1">
                    <a:solidFill>
                      <a:schemeClr val="bg2">
                        <a:lumMod val="10000"/>
                      </a:schemeClr>
                    </a:solidFill>
                  </a:rPr>
                  <a:t>i</a:t>
                </a:r>
                <a:endParaRPr lang="en-US" sz="750" baseline="-250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88918B0A-1798-4DA7-9FBB-C4F6A14DCB94}"/>
                  </a:ext>
                </a:extLst>
              </p:cNvPr>
              <p:cNvGrpSpPr/>
              <p:nvPr/>
            </p:nvGrpSpPr>
            <p:grpSpPr>
              <a:xfrm>
                <a:off x="3098800" y="1889760"/>
                <a:ext cx="1153160" cy="3332480"/>
                <a:chOff x="3098800" y="1889760"/>
                <a:chExt cx="1153160" cy="3332480"/>
              </a:xfrm>
            </p:grpSpPr>
            <p:sp>
              <p:nvSpPr>
                <p:cNvPr id="182" name="타원 181">
                  <a:extLst>
                    <a:ext uri="{FF2B5EF4-FFF2-40B4-BE49-F238E27FC236}">
                      <a16:creationId xmlns:a16="http://schemas.microsoft.com/office/drawing/2014/main" id="{5B3142A1-E2F5-4D94-A3CE-A2A9556624F6}"/>
                    </a:ext>
                  </a:extLst>
                </p:cNvPr>
                <p:cNvSpPr/>
                <p:nvPr/>
              </p:nvSpPr>
              <p:spPr>
                <a:xfrm>
                  <a:off x="3444240" y="4683760"/>
                  <a:ext cx="538480" cy="538480"/>
                </a:xfrm>
                <a:prstGeom prst="ellipse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10000"/>
                        </a:schemeClr>
                      </a:solidFill>
                    </a:rPr>
                    <a:t>X</a:t>
                  </a:r>
                  <a:r>
                    <a:rPr lang="en-US" sz="700" baseline="-25000" dirty="0">
                      <a:solidFill>
                        <a:schemeClr val="bg2">
                          <a:lumMod val="10000"/>
                        </a:schemeClr>
                      </a:solidFill>
                    </a:rPr>
                    <a:t>0</a:t>
                  </a: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D0FE496E-8763-4AF4-8825-A7C06D307CDD}"/>
                    </a:ext>
                  </a:extLst>
                </p:cNvPr>
                <p:cNvSpPr/>
                <p:nvPr/>
              </p:nvSpPr>
              <p:spPr>
                <a:xfrm>
                  <a:off x="3637280" y="368300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chemeClr val="bg2">
                          <a:lumMod val="10000"/>
                        </a:schemeClr>
                      </a:solidFill>
                    </a:rPr>
                    <a:t>GRU</a:t>
                  </a:r>
                  <a:endParaRPr lang="en-US" sz="900" baseline="-250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755BF9F3-12DE-4FDA-9389-6F5EB2502592}"/>
                    </a:ext>
                  </a:extLst>
                </p:cNvPr>
                <p:cNvSpPr/>
                <p:nvPr/>
              </p:nvSpPr>
              <p:spPr>
                <a:xfrm>
                  <a:off x="3098800" y="289052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chemeClr val="bg2">
                          <a:lumMod val="10000"/>
                        </a:schemeClr>
                      </a:solidFill>
                    </a:rPr>
                    <a:t>GRU’</a:t>
                  </a:r>
                  <a:endParaRPr lang="en-US" sz="900" baseline="-250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85" name="타원 184">
                  <a:extLst>
                    <a:ext uri="{FF2B5EF4-FFF2-40B4-BE49-F238E27FC236}">
                      <a16:creationId xmlns:a16="http://schemas.microsoft.com/office/drawing/2014/main" id="{E8DCA5C4-AD8E-4BCE-83BE-1946AC046347}"/>
                    </a:ext>
                  </a:extLst>
                </p:cNvPr>
                <p:cNvSpPr/>
                <p:nvPr/>
              </p:nvSpPr>
              <p:spPr>
                <a:xfrm>
                  <a:off x="3444240" y="1889760"/>
                  <a:ext cx="538480" cy="53848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10000"/>
                        </a:schemeClr>
                      </a:solidFill>
                    </a:rPr>
                    <a:t>Y</a:t>
                  </a:r>
                  <a:r>
                    <a:rPr lang="en-US" sz="700" baseline="-25000" dirty="0">
                      <a:solidFill>
                        <a:schemeClr val="bg2">
                          <a:lumMod val="10000"/>
                        </a:schemeClr>
                      </a:solidFill>
                    </a:rPr>
                    <a:t>0</a:t>
                  </a:r>
                </a:p>
              </p:txBody>
            </p:sp>
            <p:cxnSp>
              <p:nvCxnSpPr>
                <p:cNvPr id="186" name="연결선: 꺾임 185">
                  <a:extLst>
                    <a:ext uri="{FF2B5EF4-FFF2-40B4-BE49-F238E27FC236}">
                      <a16:creationId xmlns:a16="http://schemas.microsoft.com/office/drawing/2014/main" id="{A8206E9C-A137-4A1C-BE31-8F4799027ADE}"/>
                    </a:ext>
                  </a:extLst>
                </p:cNvPr>
                <p:cNvCxnSpPr>
                  <a:cxnSpLocks/>
                  <a:stCxn id="182" idx="0"/>
                  <a:endCxn id="183" idx="2"/>
                </p:cNvCxnSpPr>
                <p:nvPr/>
              </p:nvCxnSpPr>
              <p:spPr>
                <a:xfrm rot="5400000" flipH="1" flipV="1">
                  <a:off x="3597910" y="4337050"/>
                  <a:ext cx="462280" cy="231140"/>
                </a:xfrm>
                <a:prstGeom prst="bentConnector3">
                  <a:avLst>
                    <a:gd name="adj1" fmla="val 52198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연결선: 꺾임 186">
                  <a:extLst>
                    <a:ext uri="{FF2B5EF4-FFF2-40B4-BE49-F238E27FC236}">
                      <a16:creationId xmlns:a16="http://schemas.microsoft.com/office/drawing/2014/main" id="{3103DA8D-67C8-48D8-A35C-0A131C496367}"/>
                    </a:ext>
                  </a:extLst>
                </p:cNvPr>
                <p:cNvCxnSpPr>
                  <a:cxnSpLocks/>
                  <a:stCxn id="182" idx="0"/>
                  <a:endCxn id="184" idx="2"/>
                </p:cNvCxnSpPr>
                <p:nvPr/>
              </p:nvCxnSpPr>
              <p:spPr>
                <a:xfrm rot="16200000" flipV="1">
                  <a:off x="2932430" y="3902710"/>
                  <a:ext cx="1254760" cy="307340"/>
                </a:xfrm>
                <a:prstGeom prst="bentConnector3">
                  <a:avLst>
                    <a:gd name="adj1" fmla="val 19231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연결선: 꺾임 187">
                  <a:extLst>
                    <a:ext uri="{FF2B5EF4-FFF2-40B4-BE49-F238E27FC236}">
                      <a16:creationId xmlns:a16="http://schemas.microsoft.com/office/drawing/2014/main" id="{42DEE87F-ED54-404D-A1FB-04684AA1292E}"/>
                    </a:ext>
                  </a:extLst>
                </p:cNvPr>
                <p:cNvCxnSpPr>
                  <a:cxnSpLocks/>
                  <a:stCxn id="183" idx="0"/>
                  <a:endCxn id="185" idx="4"/>
                </p:cNvCxnSpPr>
                <p:nvPr/>
              </p:nvCxnSpPr>
              <p:spPr>
                <a:xfrm rot="16200000" flipV="1">
                  <a:off x="3201670" y="2940050"/>
                  <a:ext cx="1254760" cy="231140"/>
                </a:xfrm>
                <a:prstGeom prst="bentConnector3">
                  <a:avLst>
                    <a:gd name="adj1" fmla="val 81579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연결선: 꺾임 188">
                  <a:extLst>
                    <a:ext uri="{FF2B5EF4-FFF2-40B4-BE49-F238E27FC236}">
                      <a16:creationId xmlns:a16="http://schemas.microsoft.com/office/drawing/2014/main" id="{949A5BF0-0352-4942-B654-1CDBDA4224F3}"/>
                    </a:ext>
                  </a:extLst>
                </p:cNvPr>
                <p:cNvCxnSpPr>
                  <a:cxnSpLocks/>
                  <a:stCxn id="184" idx="0"/>
                  <a:endCxn id="185" idx="4"/>
                </p:cNvCxnSpPr>
                <p:nvPr/>
              </p:nvCxnSpPr>
              <p:spPr>
                <a:xfrm rot="5400000" flipH="1" flipV="1">
                  <a:off x="3328670" y="2505710"/>
                  <a:ext cx="462280" cy="307340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F0DB0988-52D3-484A-A73A-0FD0BCBF3A93}"/>
                  </a:ext>
                </a:extLst>
              </p:cNvPr>
              <p:cNvSpPr/>
              <p:nvPr/>
            </p:nvSpPr>
            <p:spPr>
              <a:xfrm>
                <a:off x="3337561" y="2553119"/>
                <a:ext cx="751841" cy="254000"/>
              </a:xfrm>
              <a:prstGeom prst="ellipse">
                <a:avLst/>
              </a:prstGeom>
              <a:noFill/>
              <a:ln w="25400">
                <a:solidFill>
                  <a:schemeClr val="accent4">
                    <a:lumMod val="75000"/>
                    <a:alpha val="97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8D13C145-6ADE-4440-84A9-DFD9235C9483}"/>
                  </a:ext>
                </a:extLst>
              </p:cNvPr>
              <p:cNvCxnSpPr>
                <a:cxnSpLocks/>
                <a:stCxn id="183" idx="3"/>
                <a:endCxn id="175" idx="1"/>
              </p:cNvCxnSpPr>
              <p:nvPr/>
            </p:nvCxnSpPr>
            <p:spPr>
              <a:xfrm>
                <a:off x="4251960" y="3952240"/>
                <a:ext cx="812800" cy="7759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94C72E91-AD1D-461E-97B8-A46BEC2731DC}"/>
                  </a:ext>
                </a:extLst>
              </p:cNvPr>
              <p:cNvCxnSpPr>
                <a:cxnSpLocks/>
                <a:stCxn id="142" idx="6"/>
                <a:endCxn id="183" idx="1"/>
              </p:cNvCxnSpPr>
              <p:nvPr/>
            </p:nvCxnSpPr>
            <p:spPr>
              <a:xfrm flipV="1">
                <a:off x="2953039" y="3952239"/>
                <a:ext cx="684241" cy="6720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1F4EE9F6-E898-464C-86E1-1BF142B1592E}"/>
                  </a:ext>
                </a:extLst>
              </p:cNvPr>
              <p:cNvCxnSpPr>
                <a:cxnSpLocks/>
                <a:stCxn id="176" idx="1"/>
                <a:endCxn id="184" idx="3"/>
              </p:cNvCxnSpPr>
              <p:nvPr/>
            </p:nvCxnSpPr>
            <p:spPr>
              <a:xfrm flipH="1" flipV="1">
                <a:off x="3713480" y="3159760"/>
                <a:ext cx="812800" cy="7759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직선 화살표 연결선 148">
                <a:extLst>
                  <a:ext uri="{FF2B5EF4-FFF2-40B4-BE49-F238E27FC236}">
                    <a16:creationId xmlns:a16="http://schemas.microsoft.com/office/drawing/2014/main" id="{43CF28E4-F1F6-40BA-A6EE-599EBE82F858}"/>
                  </a:ext>
                </a:extLst>
              </p:cNvPr>
              <p:cNvCxnSpPr>
                <a:cxnSpLocks/>
                <a:stCxn id="184" idx="1"/>
                <a:endCxn id="143" idx="6"/>
              </p:cNvCxnSpPr>
              <p:nvPr/>
            </p:nvCxnSpPr>
            <p:spPr>
              <a:xfrm flipH="1">
                <a:off x="2414559" y="3159760"/>
                <a:ext cx="684241" cy="6720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직선 화살표 연결선 149">
                <a:extLst>
                  <a:ext uri="{FF2B5EF4-FFF2-40B4-BE49-F238E27FC236}">
                    <a16:creationId xmlns:a16="http://schemas.microsoft.com/office/drawing/2014/main" id="{4999E1D6-356F-4EF2-B332-65DACD4A893D}"/>
                  </a:ext>
                </a:extLst>
              </p:cNvPr>
              <p:cNvCxnSpPr>
                <a:cxnSpLocks/>
                <a:stCxn id="151" idx="2"/>
                <a:endCxn id="145" idx="2"/>
              </p:cNvCxnSpPr>
              <p:nvPr/>
            </p:nvCxnSpPr>
            <p:spPr>
              <a:xfrm>
                <a:off x="2542539" y="2598252"/>
                <a:ext cx="795021" cy="81868"/>
              </a:xfrm>
              <a:prstGeom prst="straightConnector1">
                <a:avLst/>
              </a:prstGeom>
              <a:ln w="2540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9CA284E1-A36B-4E52-A80E-603C93C29C11}"/>
                  </a:ext>
                </a:extLst>
              </p:cNvPr>
              <p:cNvSpPr txBox="1"/>
              <p:nvPr/>
            </p:nvSpPr>
            <p:spPr>
              <a:xfrm>
                <a:off x="2092959" y="2124949"/>
                <a:ext cx="899158" cy="473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err="1">
                    <a:solidFill>
                      <a:schemeClr val="bg2">
                        <a:lumMod val="10000"/>
                      </a:schemeClr>
                    </a:solidFill>
                  </a:rPr>
                  <a:t>Concat</a:t>
                </a:r>
                <a:endParaRPr lang="en-US" sz="105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257990CE-F28C-4A97-B9BC-45E1B9623654}"/>
                  </a:ext>
                </a:extLst>
              </p:cNvPr>
              <p:cNvSpPr txBox="1"/>
              <p:nvPr/>
            </p:nvSpPr>
            <p:spPr>
              <a:xfrm>
                <a:off x="1718309" y="4364494"/>
                <a:ext cx="1061721" cy="788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2">
                        <a:lumMod val="10000"/>
                      </a:schemeClr>
                    </a:solidFill>
                  </a:rPr>
                  <a:t>Forward</a:t>
                </a:r>
              </a:p>
              <a:p>
                <a:pPr algn="ctr"/>
                <a:r>
                  <a:rPr lang="en-US" sz="1200" dirty="0">
                    <a:solidFill>
                      <a:schemeClr val="bg2">
                        <a:lumMod val="10000"/>
                      </a:schemeClr>
                    </a:solidFill>
                  </a:rPr>
                  <a:t>States</a:t>
                </a:r>
              </a:p>
            </p:txBody>
          </p: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B5D1B825-A2E3-472E-9C41-0EE761E510F6}"/>
                  </a:ext>
                </a:extLst>
              </p:cNvPr>
              <p:cNvCxnSpPr>
                <a:cxnSpLocks/>
                <a:stCxn id="152" idx="0"/>
                <a:endCxn id="142" idx="2"/>
              </p:cNvCxnSpPr>
              <p:nvPr/>
            </p:nvCxnSpPr>
            <p:spPr>
              <a:xfrm flipV="1">
                <a:off x="2249169" y="3958960"/>
                <a:ext cx="113029" cy="405535"/>
              </a:xfrm>
              <a:prstGeom prst="straightConnector1">
                <a:avLst/>
              </a:prstGeom>
              <a:ln w="2540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6E728760-68AC-4B1B-A76E-F5A0ED635EC9}"/>
                  </a:ext>
                </a:extLst>
              </p:cNvPr>
              <p:cNvGrpSpPr/>
              <p:nvPr/>
            </p:nvGrpSpPr>
            <p:grpSpPr>
              <a:xfrm>
                <a:off x="4526280" y="1897519"/>
                <a:ext cx="1153160" cy="3332480"/>
                <a:chOff x="3098800" y="1889760"/>
                <a:chExt cx="1153160" cy="3332480"/>
              </a:xfrm>
            </p:grpSpPr>
            <p:sp>
              <p:nvSpPr>
                <p:cNvPr id="174" name="타원 173">
                  <a:extLst>
                    <a:ext uri="{FF2B5EF4-FFF2-40B4-BE49-F238E27FC236}">
                      <a16:creationId xmlns:a16="http://schemas.microsoft.com/office/drawing/2014/main" id="{BC5CE1F5-81F8-4DD1-90FE-A0571D73EE35}"/>
                    </a:ext>
                  </a:extLst>
                </p:cNvPr>
                <p:cNvSpPr/>
                <p:nvPr/>
              </p:nvSpPr>
              <p:spPr>
                <a:xfrm>
                  <a:off x="3444240" y="4683760"/>
                  <a:ext cx="538480" cy="538480"/>
                </a:xfrm>
                <a:prstGeom prst="ellipse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10000"/>
                        </a:schemeClr>
                      </a:solidFill>
                    </a:rPr>
                    <a:t>X</a:t>
                  </a:r>
                  <a:r>
                    <a:rPr lang="en-US" sz="700" baseline="-25000" dirty="0">
                      <a:solidFill>
                        <a:schemeClr val="bg2">
                          <a:lumMod val="10000"/>
                        </a:schemeClr>
                      </a:solidFill>
                    </a:rPr>
                    <a:t>1</a:t>
                  </a:r>
                </a:p>
              </p:txBody>
            </p:sp>
            <p:sp>
              <p:nvSpPr>
                <p:cNvPr id="175" name="직사각형 174">
                  <a:extLst>
                    <a:ext uri="{FF2B5EF4-FFF2-40B4-BE49-F238E27FC236}">
                      <a16:creationId xmlns:a16="http://schemas.microsoft.com/office/drawing/2014/main" id="{77E7464D-1061-47E3-A0F5-250D33BC35A5}"/>
                    </a:ext>
                  </a:extLst>
                </p:cNvPr>
                <p:cNvSpPr/>
                <p:nvPr/>
              </p:nvSpPr>
              <p:spPr>
                <a:xfrm>
                  <a:off x="3637280" y="368300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chemeClr val="bg2">
                          <a:lumMod val="10000"/>
                        </a:schemeClr>
                      </a:solidFill>
                    </a:rPr>
                    <a:t>GRU</a:t>
                  </a:r>
                  <a:endParaRPr lang="en-US" sz="900" baseline="-250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43D9EDDC-8087-412F-84FC-44B9CB7478A9}"/>
                    </a:ext>
                  </a:extLst>
                </p:cNvPr>
                <p:cNvSpPr/>
                <p:nvPr/>
              </p:nvSpPr>
              <p:spPr>
                <a:xfrm>
                  <a:off x="3098800" y="289052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chemeClr val="bg2">
                          <a:lumMod val="10000"/>
                        </a:schemeClr>
                      </a:solidFill>
                    </a:rPr>
                    <a:t>GRU’</a:t>
                  </a:r>
                  <a:endParaRPr lang="en-US" sz="900" baseline="-250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77" name="타원 176">
                  <a:extLst>
                    <a:ext uri="{FF2B5EF4-FFF2-40B4-BE49-F238E27FC236}">
                      <a16:creationId xmlns:a16="http://schemas.microsoft.com/office/drawing/2014/main" id="{3DD4A7E7-F196-4A60-9032-DFC274E58552}"/>
                    </a:ext>
                  </a:extLst>
                </p:cNvPr>
                <p:cNvSpPr/>
                <p:nvPr/>
              </p:nvSpPr>
              <p:spPr>
                <a:xfrm>
                  <a:off x="3444240" y="1889760"/>
                  <a:ext cx="538480" cy="53848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10000"/>
                        </a:schemeClr>
                      </a:solidFill>
                    </a:rPr>
                    <a:t>Y</a:t>
                  </a:r>
                  <a:r>
                    <a:rPr lang="en-US" sz="700" baseline="-25000" dirty="0">
                      <a:solidFill>
                        <a:schemeClr val="bg2">
                          <a:lumMod val="10000"/>
                        </a:schemeClr>
                      </a:solidFill>
                    </a:rPr>
                    <a:t>1</a:t>
                  </a:r>
                </a:p>
              </p:txBody>
            </p:sp>
            <p:cxnSp>
              <p:nvCxnSpPr>
                <p:cNvPr id="178" name="연결선: 꺾임 177">
                  <a:extLst>
                    <a:ext uri="{FF2B5EF4-FFF2-40B4-BE49-F238E27FC236}">
                      <a16:creationId xmlns:a16="http://schemas.microsoft.com/office/drawing/2014/main" id="{9798BDD0-489B-4A97-94F4-21D7395AEF82}"/>
                    </a:ext>
                  </a:extLst>
                </p:cNvPr>
                <p:cNvCxnSpPr>
                  <a:cxnSpLocks/>
                  <a:stCxn id="174" idx="0"/>
                  <a:endCxn id="175" idx="2"/>
                </p:cNvCxnSpPr>
                <p:nvPr/>
              </p:nvCxnSpPr>
              <p:spPr>
                <a:xfrm rot="5400000" flipH="1" flipV="1">
                  <a:off x="3597910" y="4337050"/>
                  <a:ext cx="462280" cy="231140"/>
                </a:xfrm>
                <a:prstGeom prst="bentConnector3">
                  <a:avLst>
                    <a:gd name="adj1" fmla="val 52198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연결선: 꺾임 178">
                  <a:extLst>
                    <a:ext uri="{FF2B5EF4-FFF2-40B4-BE49-F238E27FC236}">
                      <a16:creationId xmlns:a16="http://schemas.microsoft.com/office/drawing/2014/main" id="{7D70A440-214B-4655-B299-B1BF39148BD3}"/>
                    </a:ext>
                  </a:extLst>
                </p:cNvPr>
                <p:cNvCxnSpPr>
                  <a:cxnSpLocks/>
                  <a:stCxn id="174" idx="0"/>
                  <a:endCxn id="176" idx="2"/>
                </p:cNvCxnSpPr>
                <p:nvPr/>
              </p:nvCxnSpPr>
              <p:spPr>
                <a:xfrm rot="16200000" flipV="1">
                  <a:off x="2932430" y="3902710"/>
                  <a:ext cx="1254760" cy="307340"/>
                </a:xfrm>
                <a:prstGeom prst="bentConnector3">
                  <a:avLst>
                    <a:gd name="adj1" fmla="val 19231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연결선: 꺾임 179">
                  <a:extLst>
                    <a:ext uri="{FF2B5EF4-FFF2-40B4-BE49-F238E27FC236}">
                      <a16:creationId xmlns:a16="http://schemas.microsoft.com/office/drawing/2014/main" id="{CC7003F9-60BE-4DA9-94B4-0AF236BBCC0C}"/>
                    </a:ext>
                  </a:extLst>
                </p:cNvPr>
                <p:cNvCxnSpPr>
                  <a:cxnSpLocks/>
                  <a:stCxn id="175" idx="0"/>
                  <a:endCxn id="177" idx="4"/>
                </p:cNvCxnSpPr>
                <p:nvPr/>
              </p:nvCxnSpPr>
              <p:spPr>
                <a:xfrm rot="16200000" flipV="1">
                  <a:off x="3201670" y="2940050"/>
                  <a:ext cx="1254760" cy="231140"/>
                </a:xfrm>
                <a:prstGeom prst="bentConnector3">
                  <a:avLst>
                    <a:gd name="adj1" fmla="val 81579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연결선: 꺾임 180">
                  <a:extLst>
                    <a:ext uri="{FF2B5EF4-FFF2-40B4-BE49-F238E27FC236}">
                      <a16:creationId xmlns:a16="http://schemas.microsoft.com/office/drawing/2014/main" id="{6384199F-C1E1-4316-8512-1B280A50952C}"/>
                    </a:ext>
                  </a:extLst>
                </p:cNvPr>
                <p:cNvCxnSpPr>
                  <a:cxnSpLocks/>
                  <a:stCxn id="176" idx="0"/>
                  <a:endCxn id="177" idx="4"/>
                </p:cNvCxnSpPr>
                <p:nvPr/>
              </p:nvCxnSpPr>
              <p:spPr>
                <a:xfrm rot="5400000" flipH="1" flipV="1">
                  <a:off x="3328670" y="2505710"/>
                  <a:ext cx="462280" cy="307340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5" name="그룹 154">
                <a:extLst>
                  <a:ext uri="{FF2B5EF4-FFF2-40B4-BE49-F238E27FC236}">
                    <a16:creationId xmlns:a16="http://schemas.microsoft.com/office/drawing/2014/main" id="{7D00581D-A31B-4C83-8CC8-280F47ECEAEC}"/>
                  </a:ext>
                </a:extLst>
              </p:cNvPr>
              <p:cNvGrpSpPr/>
              <p:nvPr/>
            </p:nvGrpSpPr>
            <p:grpSpPr>
              <a:xfrm>
                <a:off x="6700520" y="1897519"/>
                <a:ext cx="1153160" cy="3332480"/>
                <a:chOff x="3098800" y="1889760"/>
                <a:chExt cx="1153160" cy="3332480"/>
              </a:xfrm>
            </p:grpSpPr>
            <p:sp>
              <p:nvSpPr>
                <p:cNvPr id="166" name="타원 165">
                  <a:extLst>
                    <a:ext uri="{FF2B5EF4-FFF2-40B4-BE49-F238E27FC236}">
                      <a16:creationId xmlns:a16="http://schemas.microsoft.com/office/drawing/2014/main" id="{D38C87B9-5096-43FF-9D25-6DA13CB5F4A4}"/>
                    </a:ext>
                  </a:extLst>
                </p:cNvPr>
                <p:cNvSpPr/>
                <p:nvPr/>
              </p:nvSpPr>
              <p:spPr>
                <a:xfrm>
                  <a:off x="3444240" y="4683760"/>
                  <a:ext cx="538480" cy="538480"/>
                </a:xfrm>
                <a:prstGeom prst="ellipse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10000"/>
                        </a:schemeClr>
                      </a:solidFill>
                    </a:rPr>
                    <a:t>X</a:t>
                  </a:r>
                  <a:r>
                    <a:rPr lang="en-US" sz="700" baseline="-25000" dirty="0">
                      <a:solidFill>
                        <a:schemeClr val="bg2">
                          <a:lumMod val="10000"/>
                        </a:schemeClr>
                      </a:solidFill>
                    </a:rPr>
                    <a:t>i</a:t>
                  </a:r>
                </a:p>
              </p:txBody>
            </p:sp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3C9FCA65-CBA3-4E99-8C0F-6621A1B78417}"/>
                    </a:ext>
                  </a:extLst>
                </p:cNvPr>
                <p:cNvSpPr/>
                <p:nvPr/>
              </p:nvSpPr>
              <p:spPr>
                <a:xfrm>
                  <a:off x="3637280" y="368300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chemeClr val="bg2">
                          <a:lumMod val="10000"/>
                        </a:schemeClr>
                      </a:solidFill>
                    </a:rPr>
                    <a:t>GRU</a:t>
                  </a:r>
                  <a:endParaRPr lang="en-US" sz="900" baseline="-250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68" name="직사각형 167">
                  <a:extLst>
                    <a:ext uri="{FF2B5EF4-FFF2-40B4-BE49-F238E27FC236}">
                      <a16:creationId xmlns:a16="http://schemas.microsoft.com/office/drawing/2014/main" id="{94A2E0AC-F3B2-4432-809D-285DF8A5A924}"/>
                    </a:ext>
                  </a:extLst>
                </p:cNvPr>
                <p:cNvSpPr/>
                <p:nvPr/>
              </p:nvSpPr>
              <p:spPr>
                <a:xfrm>
                  <a:off x="3098800" y="289052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chemeClr val="bg2">
                          <a:lumMod val="10000"/>
                        </a:schemeClr>
                      </a:solidFill>
                    </a:rPr>
                    <a:t>GRU’</a:t>
                  </a:r>
                  <a:endParaRPr lang="en-US" sz="900" baseline="-250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69" name="타원 168">
                  <a:extLst>
                    <a:ext uri="{FF2B5EF4-FFF2-40B4-BE49-F238E27FC236}">
                      <a16:creationId xmlns:a16="http://schemas.microsoft.com/office/drawing/2014/main" id="{81C03A5F-370A-40F5-A0F2-E5A87DCD1240}"/>
                    </a:ext>
                  </a:extLst>
                </p:cNvPr>
                <p:cNvSpPr/>
                <p:nvPr/>
              </p:nvSpPr>
              <p:spPr>
                <a:xfrm>
                  <a:off x="3444240" y="1889760"/>
                  <a:ext cx="538480" cy="53848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10000"/>
                        </a:schemeClr>
                      </a:solidFill>
                    </a:rPr>
                    <a:t>Y</a:t>
                  </a:r>
                  <a:r>
                    <a:rPr lang="en-US" sz="700" baseline="-25000" dirty="0">
                      <a:solidFill>
                        <a:schemeClr val="bg2">
                          <a:lumMod val="10000"/>
                        </a:schemeClr>
                      </a:solidFill>
                    </a:rPr>
                    <a:t>i</a:t>
                  </a:r>
                </a:p>
              </p:txBody>
            </p:sp>
            <p:cxnSp>
              <p:nvCxnSpPr>
                <p:cNvPr id="170" name="연결선: 꺾임 169">
                  <a:extLst>
                    <a:ext uri="{FF2B5EF4-FFF2-40B4-BE49-F238E27FC236}">
                      <a16:creationId xmlns:a16="http://schemas.microsoft.com/office/drawing/2014/main" id="{C6735B22-7318-426C-BBDB-4BA2C1B6EAB3}"/>
                    </a:ext>
                  </a:extLst>
                </p:cNvPr>
                <p:cNvCxnSpPr>
                  <a:cxnSpLocks/>
                  <a:stCxn id="166" idx="0"/>
                  <a:endCxn id="167" idx="2"/>
                </p:cNvCxnSpPr>
                <p:nvPr/>
              </p:nvCxnSpPr>
              <p:spPr>
                <a:xfrm rot="5400000" flipH="1" flipV="1">
                  <a:off x="3597910" y="4337050"/>
                  <a:ext cx="462280" cy="231140"/>
                </a:xfrm>
                <a:prstGeom prst="bentConnector3">
                  <a:avLst>
                    <a:gd name="adj1" fmla="val 52198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연결선: 꺾임 170">
                  <a:extLst>
                    <a:ext uri="{FF2B5EF4-FFF2-40B4-BE49-F238E27FC236}">
                      <a16:creationId xmlns:a16="http://schemas.microsoft.com/office/drawing/2014/main" id="{BE2AE66E-F202-4790-A7D9-B0256E9E4650}"/>
                    </a:ext>
                  </a:extLst>
                </p:cNvPr>
                <p:cNvCxnSpPr>
                  <a:cxnSpLocks/>
                  <a:stCxn id="166" idx="0"/>
                  <a:endCxn id="168" idx="2"/>
                </p:cNvCxnSpPr>
                <p:nvPr/>
              </p:nvCxnSpPr>
              <p:spPr>
                <a:xfrm rot="16200000" flipV="1">
                  <a:off x="2932430" y="3902710"/>
                  <a:ext cx="1254760" cy="307340"/>
                </a:xfrm>
                <a:prstGeom prst="bentConnector3">
                  <a:avLst>
                    <a:gd name="adj1" fmla="val 19231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연결선: 꺾임 171">
                  <a:extLst>
                    <a:ext uri="{FF2B5EF4-FFF2-40B4-BE49-F238E27FC236}">
                      <a16:creationId xmlns:a16="http://schemas.microsoft.com/office/drawing/2014/main" id="{42A4287E-6530-49D0-AF4E-3D42FE45B2CB}"/>
                    </a:ext>
                  </a:extLst>
                </p:cNvPr>
                <p:cNvCxnSpPr>
                  <a:cxnSpLocks/>
                  <a:stCxn id="167" idx="0"/>
                  <a:endCxn id="169" idx="4"/>
                </p:cNvCxnSpPr>
                <p:nvPr/>
              </p:nvCxnSpPr>
              <p:spPr>
                <a:xfrm rot="16200000" flipV="1">
                  <a:off x="3201670" y="2940050"/>
                  <a:ext cx="1254760" cy="231140"/>
                </a:xfrm>
                <a:prstGeom prst="bentConnector3">
                  <a:avLst>
                    <a:gd name="adj1" fmla="val 81579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연결선: 꺾임 172">
                  <a:extLst>
                    <a:ext uri="{FF2B5EF4-FFF2-40B4-BE49-F238E27FC236}">
                      <a16:creationId xmlns:a16="http://schemas.microsoft.com/office/drawing/2014/main" id="{E17098E5-D0ED-4B78-B9D5-F1D705D0EBC8}"/>
                    </a:ext>
                  </a:extLst>
                </p:cNvPr>
                <p:cNvCxnSpPr>
                  <a:cxnSpLocks/>
                  <a:stCxn id="168" idx="0"/>
                  <a:endCxn id="169" idx="4"/>
                </p:cNvCxnSpPr>
                <p:nvPr/>
              </p:nvCxnSpPr>
              <p:spPr>
                <a:xfrm rot="5400000" flipH="1" flipV="1">
                  <a:off x="3328670" y="2505710"/>
                  <a:ext cx="462280" cy="307340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6" name="직선 화살표 연결선 155">
                <a:extLst>
                  <a:ext uri="{FF2B5EF4-FFF2-40B4-BE49-F238E27FC236}">
                    <a16:creationId xmlns:a16="http://schemas.microsoft.com/office/drawing/2014/main" id="{2E87F012-EC76-439E-A144-996AEDBFFC13}"/>
                  </a:ext>
                </a:extLst>
              </p:cNvPr>
              <p:cNvCxnSpPr>
                <a:cxnSpLocks/>
                <a:stCxn id="168" idx="1"/>
                <a:endCxn id="176" idx="3"/>
              </p:cNvCxnSpPr>
              <p:nvPr/>
            </p:nvCxnSpPr>
            <p:spPr>
              <a:xfrm flipH="1">
                <a:off x="5140960" y="3167519"/>
                <a:ext cx="1559560" cy="0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화살표 연결선 156">
                <a:extLst>
                  <a:ext uri="{FF2B5EF4-FFF2-40B4-BE49-F238E27FC236}">
                    <a16:creationId xmlns:a16="http://schemas.microsoft.com/office/drawing/2014/main" id="{F6857538-DF53-4C6D-B36A-082C373569BA}"/>
                  </a:ext>
                </a:extLst>
              </p:cNvPr>
              <p:cNvCxnSpPr>
                <a:cxnSpLocks/>
                <a:stCxn id="175" idx="3"/>
                <a:endCxn id="167" idx="1"/>
              </p:cNvCxnSpPr>
              <p:nvPr/>
            </p:nvCxnSpPr>
            <p:spPr>
              <a:xfrm>
                <a:off x="5679440" y="3959999"/>
                <a:ext cx="1559560" cy="0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5A3876E2-94BA-4D84-9407-3F3B43D0DB5F}"/>
                  </a:ext>
                </a:extLst>
              </p:cNvPr>
              <p:cNvSpPr/>
              <p:nvPr/>
            </p:nvSpPr>
            <p:spPr>
              <a:xfrm>
                <a:off x="8067040" y="2862317"/>
                <a:ext cx="590841" cy="629203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50" dirty="0">
                    <a:solidFill>
                      <a:schemeClr val="bg2">
                        <a:lumMod val="10000"/>
                      </a:schemeClr>
                    </a:solidFill>
                  </a:rPr>
                  <a:t>S’</a:t>
                </a:r>
                <a:r>
                  <a:rPr lang="en-US" sz="750" baseline="-25000" dirty="0">
                    <a:solidFill>
                      <a:schemeClr val="bg2">
                        <a:lumMod val="10000"/>
                      </a:schemeClr>
                    </a:solidFill>
                  </a:rPr>
                  <a:t>0</a:t>
                </a:r>
              </a:p>
            </p:txBody>
          </p: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773C61A7-DB36-4C4D-80B3-41AB428AB70A}"/>
                  </a:ext>
                </a:extLst>
              </p:cNvPr>
              <p:cNvCxnSpPr>
                <a:cxnSpLocks/>
                <a:stCxn id="158" idx="2"/>
                <a:endCxn id="168" idx="3"/>
              </p:cNvCxnSpPr>
              <p:nvPr/>
            </p:nvCxnSpPr>
            <p:spPr>
              <a:xfrm flipH="1" flipV="1">
                <a:off x="7315201" y="3167519"/>
                <a:ext cx="751839" cy="9399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DDC81E7B-1CB3-47F4-AFC3-6B7C0C9DC548}"/>
                  </a:ext>
                </a:extLst>
              </p:cNvPr>
              <p:cNvCxnSpPr>
                <a:cxnSpLocks/>
                <a:stCxn id="161" idx="2"/>
                <a:endCxn id="167" idx="3"/>
              </p:cNvCxnSpPr>
              <p:nvPr/>
            </p:nvCxnSpPr>
            <p:spPr>
              <a:xfrm flipH="1">
                <a:off x="7853681" y="3958960"/>
                <a:ext cx="746760" cy="1039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EB3C356-1661-4A44-8198-4D97BE30B97D}"/>
                  </a:ext>
                </a:extLst>
              </p:cNvPr>
              <p:cNvSpPr/>
              <p:nvPr/>
            </p:nvSpPr>
            <p:spPr>
              <a:xfrm>
                <a:off x="8600440" y="3644357"/>
                <a:ext cx="590841" cy="629203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50" dirty="0">
                    <a:solidFill>
                      <a:schemeClr val="bg2">
                        <a:lumMod val="10000"/>
                      </a:schemeClr>
                    </a:solidFill>
                  </a:rPr>
                  <a:t>S</a:t>
                </a:r>
                <a:r>
                  <a:rPr lang="en-US" sz="750" baseline="-25000" dirty="0">
                    <a:solidFill>
                      <a:schemeClr val="bg2">
                        <a:lumMod val="10000"/>
                      </a:schemeClr>
                    </a:solidFill>
                  </a:rPr>
                  <a:t>i</a:t>
                </a: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F7E30BD9-EDE8-4507-95EA-2542D78292E3}"/>
                  </a:ext>
                </a:extLst>
              </p:cNvPr>
              <p:cNvSpPr txBox="1"/>
              <p:nvPr/>
            </p:nvSpPr>
            <p:spPr>
              <a:xfrm>
                <a:off x="8114656" y="2001320"/>
                <a:ext cx="1165859" cy="788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2">
                        <a:lumMod val="10000"/>
                      </a:schemeClr>
                    </a:solidFill>
                  </a:rPr>
                  <a:t>Backward</a:t>
                </a:r>
              </a:p>
              <a:p>
                <a:pPr algn="ctr"/>
                <a:r>
                  <a:rPr lang="en-US" sz="1200" dirty="0">
                    <a:solidFill>
                      <a:schemeClr val="bg2">
                        <a:lumMod val="10000"/>
                      </a:schemeClr>
                    </a:solidFill>
                  </a:rPr>
                  <a:t>States</a:t>
                </a:r>
              </a:p>
            </p:txBody>
          </p:sp>
          <p:cxnSp>
            <p:nvCxnSpPr>
              <p:cNvPr id="163" name="직선 화살표 연결선 162">
                <a:extLst>
                  <a:ext uri="{FF2B5EF4-FFF2-40B4-BE49-F238E27FC236}">
                    <a16:creationId xmlns:a16="http://schemas.microsoft.com/office/drawing/2014/main" id="{726541C6-0158-46E2-871B-C3A2DA2218C8}"/>
                  </a:ext>
                </a:extLst>
              </p:cNvPr>
              <p:cNvCxnSpPr>
                <a:cxnSpLocks/>
                <a:stCxn id="162" idx="2"/>
                <a:endCxn id="158" idx="6"/>
              </p:cNvCxnSpPr>
              <p:nvPr/>
            </p:nvCxnSpPr>
            <p:spPr>
              <a:xfrm flipH="1">
                <a:off x="8657881" y="2790157"/>
                <a:ext cx="39706" cy="386761"/>
              </a:xfrm>
              <a:prstGeom prst="straightConnector1">
                <a:avLst/>
              </a:prstGeom>
              <a:ln w="2540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ACDF53D6-E45A-4F64-818D-0A8FBE87BE6B}"/>
                  </a:ext>
                </a:extLst>
              </p:cNvPr>
              <p:cNvSpPr txBox="1"/>
              <p:nvPr/>
            </p:nvSpPr>
            <p:spPr>
              <a:xfrm>
                <a:off x="6076951" y="4578876"/>
                <a:ext cx="445769" cy="6310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…</a:t>
                </a: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4BC4C693-B7A0-472A-80D0-391402751C23}"/>
                  </a:ext>
                </a:extLst>
              </p:cNvPr>
              <p:cNvSpPr txBox="1"/>
              <p:nvPr/>
            </p:nvSpPr>
            <p:spPr>
              <a:xfrm>
                <a:off x="6076951" y="1754347"/>
                <a:ext cx="445769" cy="6310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011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594200-31D1-47B5-BA35-5B2ED4BF3E42}"/>
              </a:ext>
            </a:extLst>
          </p:cNvPr>
          <p:cNvGrpSpPr/>
          <p:nvPr/>
        </p:nvGrpSpPr>
        <p:grpSpPr>
          <a:xfrm>
            <a:off x="1526852" y="2078673"/>
            <a:ext cx="4812421" cy="1483579"/>
            <a:chOff x="7108541" y="1651954"/>
            <a:chExt cx="4812421" cy="85770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E826E6E-3119-41F1-B5EB-D3D39C29F83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981B2F6-EB4F-4E83-B318-04B56BF7FEEA}"/>
                </a:ext>
              </a:extLst>
            </p:cNvPr>
            <p:cNvSpPr/>
            <p:nvPr/>
          </p:nvSpPr>
          <p:spPr>
            <a:xfrm>
              <a:off x="7159341" y="1651954"/>
              <a:ext cx="4761621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Train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데이터 량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: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Epochs : 100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기준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loss : 0.00012</a:t>
              </a: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0281286-5830-4548-837F-4E0EEA1342BF}"/>
              </a:ext>
            </a:extLst>
          </p:cNvPr>
          <p:cNvGrpSpPr/>
          <p:nvPr/>
        </p:nvGrpSpPr>
        <p:grpSpPr>
          <a:xfrm>
            <a:off x="1526852" y="4094259"/>
            <a:ext cx="5383594" cy="1483579"/>
            <a:chOff x="7108541" y="1651954"/>
            <a:chExt cx="4323259" cy="85770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8F0CDA6-D009-4E52-9138-B2A56B141916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3C66FD8-867D-4716-8F1D-7C470D3B9CF5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Predict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띄어쓰기 여부에 따라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0, 1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로 나타냄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입력 글자에 대해 글자 다음에 띄어쓰기가 오는지 여부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D8D1119-2A52-4117-AF86-6EAC0044338D}"/>
              </a:ext>
            </a:extLst>
          </p:cNvPr>
          <p:cNvSpPr/>
          <p:nvPr/>
        </p:nvSpPr>
        <p:spPr>
          <a:xfrm>
            <a:off x="1527988" y="355501"/>
            <a:ext cx="6872627" cy="920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D7D08EC-9454-4780-8A7B-1DD5D38F97F5}"/>
              </a:ext>
            </a:extLst>
          </p:cNvPr>
          <p:cNvSpPr/>
          <p:nvPr/>
        </p:nvSpPr>
        <p:spPr>
          <a:xfrm>
            <a:off x="1527985" y="972272"/>
            <a:ext cx="6089235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Back End : Model Learning</a:t>
            </a:r>
            <a:endParaRPr lang="en-US" altLang="ko-KR" sz="3200" b="1" i="1" kern="0" spc="-100" dirty="0">
              <a:solidFill>
                <a:srgbClr val="44546A"/>
              </a:solidFill>
            </a:endParaRPr>
          </a:p>
        </p:txBody>
      </p:sp>
      <p:sp>
        <p:nvSpPr>
          <p:cNvPr id="40" name="양쪽 모서리가 둥근 사각형 34">
            <a:extLst>
              <a:ext uri="{FF2B5EF4-FFF2-40B4-BE49-F238E27FC236}">
                <a16:creationId xmlns:a16="http://schemas.microsoft.com/office/drawing/2014/main" id="{AEC5ED72-6EA9-428C-A712-741B27D97677}"/>
              </a:ext>
            </a:extLst>
          </p:cNvPr>
          <p:cNvSpPr/>
          <p:nvPr/>
        </p:nvSpPr>
        <p:spPr>
          <a:xfrm rot="16200000">
            <a:off x="6372606" y="1050614"/>
            <a:ext cx="6344819" cy="4784750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763D5BB-CDEA-4BE7-A90A-C6B5DA8DFBDA}"/>
              </a:ext>
            </a:extLst>
          </p:cNvPr>
          <p:cNvCxnSpPr>
            <a:cxnSpLocks/>
          </p:cNvCxnSpPr>
          <p:nvPr/>
        </p:nvCxnSpPr>
        <p:spPr>
          <a:xfrm>
            <a:off x="4937760" y="2468390"/>
            <a:ext cx="243840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E97FC10-F13E-4713-B33E-D956395218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220" y="2054775"/>
            <a:ext cx="3338104" cy="234401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FA5FE74-7F9A-42D3-BDBB-28D3203FDA16}"/>
              </a:ext>
            </a:extLst>
          </p:cNvPr>
          <p:cNvSpPr/>
          <p:nvPr/>
        </p:nvSpPr>
        <p:spPr>
          <a:xfrm>
            <a:off x="7575374" y="1602701"/>
            <a:ext cx="287849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>
                <a:solidFill>
                  <a:srgbClr val="44546A"/>
                </a:solidFill>
              </a:rPr>
              <a:t>Model Learning</a:t>
            </a:r>
          </a:p>
        </p:txBody>
      </p:sp>
    </p:spTree>
    <p:extLst>
      <p:ext uri="{BB962C8B-B14F-4D97-AF65-F5344CB8AC3E}">
        <p14:creationId xmlns:p14="http://schemas.microsoft.com/office/powerpoint/2010/main" val="1681080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594200-31D1-47B5-BA35-5B2ED4BF3E42}"/>
              </a:ext>
            </a:extLst>
          </p:cNvPr>
          <p:cNvGrpSpPr/>
          <p:nvPr/>
        </p:nvGrpSpPr>
        <p:grpSpPr>
          <a:xfrm>
            <a:off x="1526852" y="2078673"/>
            <a:ext cx="4812421" cy="1483579"/>
            <a:chOff x="7108541" y="1651954"/>
            <a:chExt cx="4812421" cy="85770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E826E6E-3119-41F1-B5EB-D3D39C29F83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981B2F6-EB4F-4E83-B318-04B56BF7FEEA}"/>
                </a:ext>
              </a:extLst>
            </p:cNvPr>
            <p:cNvSpPr/>
            <p:nvPr/>
          </p:nvSpPr>
          <p:spPr>
            <a:xfrm>
              <a:off x="7159341" y="1651954"/>
              <a:ext cx="4761621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번역</a:t>
              </a:r>
              <a:r>
                <a: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 err="1">
                  <a:solidFill>
                    <a:schemeClr val="bg2">
                      <a:lumMod val="50000"/>
                    </a:schemeClr>
                  </a:solidFill>
                </a:rPr>
                <a:t>Naver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 PAPAGO API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를 이용 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안되는 경우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Selenium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Crawling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으로 데이터 획득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0281286-5830-4548-837F-4E0EEA1342BF}"/>
              </a:ext>
            </a:extLst>
          </p:cNvPr>
          <p:cNvGrpSpPr/>
          <p:nvPr/>
        </p:nvGrpSpPr>
        <p:grpSpPr>
          <a:xfrm>
            <a:off x="1526852" y="4094259"/>
            <a:ext cx="4323259" cy="1148301"/>
            <a:chOff x="7108541" y="1651954"/>
            <a:chExt cx="4323259" cy="85770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8F0CDA6-D009-4E52-9138-B2A56B141916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3C66FD8-867D-4716-8F1D-7C470D3B9CF5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국어사전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Selenium Crawling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을 통해 데이터 획득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D8D1119-2A52-4117-AF86-6EAC0044338D}"/>
              </a:ext>
            </a:extLst>
          </p:cNvPr>
          <p:cNvSpPr/>
          <p:nvPr/>
        </p:nvSpPr>
        <p:spPr>
          <a:xfrm>
            <a:off x="1527988" y="355501"/>
            <a:ext cx="6872627" cy="920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D7D08EC-9454-4780-8A7B-1DD5D38F97F5}"/>
              </a:ext>
            </a:extLst>
          </p:cNvPr>
          <p:cNvSpPr/>
          <p:nvPr/>
        </p:nvSpPr>
        <p:spPr>
          <a:xfrm>
            <a:off x="1527985" y="972272"/>
            <a:ext cx="6557885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Back End : </a:t>
            </a:r>
            <a:r>
              <a:rPr lang="en-US" altLang="ko-KR" sz="3200" b="1" i="1" kern="0" spc="-100" dirty="0">
                <a:solidFill>
                  <a:srgbClr val="44546A"/>
                </a:solidFill>
              </a:rPr>
              <a:t>Translate &amp; Get Def</a:t>
            </a:r>
          </a:p>
        </p:txBody>
      </p:sp>
    </p:spTree>
    <p:extLst>
      <p:ext uri="{BB962C8B-B14F-4D97-AF65-F5344CB8AC3E}">
        <p14:creationId xmlns:p14="http://schemas.microsoft.com/office/powerpoint/2010/main" val="3446379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04549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800870"/>
              </p:ext>
            </p:extLst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75130F-99C9-4472-A9EA-8A31161168FF}"/>
              </a:ext>
            </a:extLst>
          </p:cNvPr>
          <p:cNvSpPr/>
          <p:nvPr/>
        </p:nvSpPr>
        <p:spPr>
          <a:xfrm>
            <a:off x="1527986" y="972272"/>
            <a:ext cx="7280733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Link : Java to Python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EBEC479-CDC3-4272-8053-5C38ACB49E38}"/>
              </a:ext>
            </a:extLst>
          </p:cNvPr>
          <p:cNvGrpSpPr/>
          <p:nvPr/>
        </p:nvGrpSpPr>
        <p:grpSpPr>
          <a:xfrm>
            <a:off x="1801101" y="2712990"/>
            <a:ext cx="2504602" cy="2089941"/>
            <a:chOff x="1330960" y="2017006"/>
            <a:chExt cx="4897120" cy="4007874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BCCE0EF8-FC68-4AED-ACC6-5881B96D4FD2}"/>
                </a:ext>
              </a:extLst>
            </p:cNvPr>
            <p:cNvSpPr/>
            <p:nvPr/>
          </p:nvSpPr>
          <p:spPr>
            <a:xfrm>
              <a:off x="1330960" y="2794000"/>
              <a:ext cx="4897120" cy="3230880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E6B4E6B-0178-4D3A-A741-821632F56FE8}"/>
                </a:ext>
              </a:extLst>
            </p:cNvPr>
            <p:cNvSpPr/>
            <p:nvPr/>
          </p:nvSpPr>
          <p:spPr>
            <a:xfrm>
              <a:off x="2861812" y="2017006"/>
              <a:ext cx="1752130" cy="1288407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800" b="1" i="1" kern="0" dirty="0">
                  <a:solidFill>
                    <a:srgbClr val="44546A"/>
                  </a:solidFill>
                </a:rPr>
                <a:t>Java</a:t>
              </a:r>
            </a:p>
          </p:txBody>
        </p:sp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931AD63-9607-46C4-9091-042C43ACC01B}"/>
              </a:ext>
            </a:extLst>
          </p:cNvPr>
          <p:cNvSpPr/>
          <p:nvPr/>
        </p:nvSpPr>
        <p:spPr>
          <a:xfrm>
            <a:off x="4840938" y="1795830"/>
            <a:ext cx="3348021" cy="2057840"/>
          </a:xfrm>
          <a:prstGeom prst="rect">
            <a:avLst/>
          </a:prstGeom>
          <a:noFill/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Data Type : JSON(</a:t>
            </a:r>
            <a:r>
              <a:rPr lang="en-US" altLang="ko-KR" sz="2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Gson</a:t>
            </a: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bg2">
                    <a:lumMod val="50000"/>
                  </a:schemeClr>
                </a:solidFill>
              </a:rPr>
              <a:t>isUse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    :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행정표준용어집 사용여부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Path     :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엑셀파일 위치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Model  :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사용하려는 모델 타입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Type     :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예측여부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E9D2339-78D1-4D1C-8A93-1225144240B2}"/>
              </a:ext>
            </a:extLst>
          </p:cNvPr>
          <p:cNvSpPr/>
          <p:nvPr/>
        </p:nvSpPr>
        <p:spPr>
          <a:xfrm>
            <a:off x="4849100" y="4494606"/>
            <a:ext cx="3329699" cy="1438831"/>
          </a:xfrm>
          <a:prstGeom prst="rect">
            <a:avLst/>
          </a:prstGeom>
          <a:noFill/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Data Type : JSON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Status             :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변환 완료 상태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bg2">
                    <a:lumMod val="50000"/>
                  </a:schemeClr>
                </a:solidFill>
              </a:rPr>
              <a:t>Output_path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 :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결과 파일 위치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9D55988A-4561-4766-9327-D0546406720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94"/>
          <a:stretch/>
        </p:blipFill>
        <p:spPr>
          <a:xfrm>
            <a:off x="2061724" y="2743927"/>
            <a:ext cx="531847" cy="642987"/>
          </a:xfrm>
          <a:prstGeom prst="rect">
            <a:avLst/>
          </a:prstGeom>
          <a:solidFill>
            <a:srgbClr val="F1F7FF"/>
          </a:solidFill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4007D7F7-6497-473D-918D-449369F71F24}"/>
              </a:ext>
            </a:extLst>
          </p:cNvPr>
          <p:cNvGrpSpPr/>
          <p:nvPr/>
        </p:nvGrpSpPr>
        <p:grpSpPr>
          <a:xfrm>
            <a:off x="8526076" y="2712990"/>
            <a:ext cx="2504602" cy="2089941"/>
            <a:chOff x="1330960" y="2017006"/>
            <a:chExt cx="4897120" cy="4007874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8DA46B41-EB38-4309-9599-7F5B9A909599}"/>
                </a:ext>
              </a:extLst>
            </p:cNvPr>
            <p:cNvSpPr/>
            <p:nvPr/>
          </p:nvSpPr>
          <p:spPr>
            <a:xfrm>
              <a:off x="1330960" y="2794000"/>
              <a:ext cx="4897120" cy="3230880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D4DE6A7-F70D-433C-95A0-804E62B8E516}"/>
                </a:ext>
              </a:extLst>
            </p:cNvPr>
            <p:cNvSpPr/>
            <p:nvPr/>
          </p:nvSpPr>
          <p:spPr>
            <a:xfrm>
              <a:off x="2861810" y="2017006"/>
              <a:ext cx="2508152" cy="1288407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800" b="1" i="1" kern="0" dirty="0">
                  <a:solidFill>
                    <a:srgbClr val="44546A"/>
                  </a:solidFill>
                </a:rPr>
                <a:t>Python</a:t>
              </a: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03C55027-304D-4BD0-8079-B3EC26DA777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57" r="74196"/>
          <a:stretch/>
        </p:blipFill>
        <p:spPr>
          <a:xfrm>
            <a:off x="8709279" y="2802952"/>
            <a:ext cx="655797" cy="685073"/>
          </a:xfrm>
          <a:prstGeom prst="rect">
            <a:avLst/>
          </a:prstGeom>
          <a:solidFill>
            <a:srgbClr val="F1F7FF"/>
          </a:solidFill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CF342E42-E6FA-47C1-BD6A-EA5C340545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020" y="3522340"/>
            <a:ext cx="867603" cy="867603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CA78355E-C469-4D86-A4F9-D2B011C77381}"/>
              </a:ext>
            </a:extLst>
          </p:cNvPr>
          <p:cNvSpPr/>
          <p:nvPr/>
        </p:nvSpPr>
        <p:spPr>
          <a:xfrm>
            <a:off x="9111204" y="4255283"/>
            <a:ext cx="1263233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spc="-100" dirty="0">
                <a:solidFill>
                  <a:srgbClr val="44546A"/>
                </a:solidFill>
              </a:rPr>
              <a:t>Socket Server</a:t>
            </a:r>
            <a:endParaRPr lang="en-US" altLang="ko-KR" sz="1600" b="1" i="1" kern="0" dirty="0">
              <a:solidFill>
                <a:srgbClr val="44546A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242295F0-8865-4C25-B865-2E6409D22848}"/>
              </a:ext>
            </a:extLst>
          </p:cNvPr>
          <p:cNvCxnSpPr>
            <a:cxnSpLocks/>
          </p:cNvCxnSpPr>
          <p:nvPr/>
        </p:nvCxnSpPr>
        <p:spPr>
          <a:xfrm>
            <a:off x="3667760" y="4078463"/>
            <a:ext cx="5443444" cy="0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CFFF3D99-5312-409E-BC79-875AC2CF44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682" y="3472644"/>
            <a:ext cx="945105" cy="945105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5CB8E031-9E5B-4E07-8802-388A4E7E889F}"/>
              </a:ext>
            </a:extLst>
          </p:cNvPr>
          <p:cNvSpPr/>
          <p:nvPr/>
        </p:nvSpPr>
        <p:spPr>
          <a:xfrm>
            <a:off x="2288514" y="4255283"/>
            <a:ext cx="1399566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Socket Client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8F38C5A-0E2B-48E4-8EC3-41B9B5674EE6}"/>
              </a:ext>
            </a:extLst>
          </p:cNvPr>
          <p:cNvCxnSpPr>
            <a:cxnSpLocks/>
          </p:cNvCxnSpPr>
          <p:nvPr/>
        </p:nvCxnSpPr>
        <p:spPr>
          <a:xfrm rot="10800000">
            <a:off x="3667760" y="4295709"/>
            <a:ext cx="5443444" cy="0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786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052590"/>
              </p:ext>
            </p:extLst>
          </p:nvPr>
        </p:nvGraphicFramePr>
        <p:xfrm>
          <a:off x="327157" y="369262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2B289950-D222-46FE-9681-D72C9967917F}"/>
              </a:ext>
            </a:extLst>
          </p:cNvPr>
          <p:cNvSpPr/>
          <p:nvPr/>
        </p:nvSpPr>
        <p:spPr>
          <a:xfrm>
            <a:off x="1527989" y="1676301"/>
            <a:ext cx="6096000" cy="2576090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2000" b="1" i="1" kern="0" dirty="0">
                <a:solidFill>
                  <a:srgbClr val="44546A"/>
                </a:soli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223787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Complement</a:t>
            </a:r>
            <a:endParaRPr lang="en-US" altLang="ko-KR" sz="3200" b="1" i="1" kern="0" dirty="0">
              <a:solidFill>
                <a:srgbClr val="44546A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815374-09D3-4CDC-86B7-5368380D7D5C}"/>
              </a:ext>
            </a:extLst>
          </p:cNvPr>
          <p:cNvGrpSpPr/>
          <p:nvPr/>
        </p:nvGrpSpPr>
        <p:grpSpPr>
          <a:xfrm>
            <a:off x="1527761" y="1651954"/>
            <a:ext cx="6930778" cy="1375204"/>
            <a:chOff x="7109108" y="1651954"/>
            <a:chExt cx="4322692" cy="857708"/>
          </a:xfrm>
        </p:grpSpPr>
        <p:cxnSp>
          <p:nvCxnSpPr>
            <p:cNvPr id="46" name="직선 연결선 45"/>
            <p:cNvCxnSpPr>
              <a:cxnSpLocks/>
            </p:cNvCxnSpPr>
            <p:nvPr/>
          </p:nvCxnSpPr>
          <p:spPr>
            <a:xfrm flipH="1">
              <a:off x="7109108" y="1724799"/>
              <a:ext cx="1" cy="566175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/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부족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복합명사에 대한 데이터가 부족함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E06D5C0-4A58-404C-9331-AF06FF1F93B1}"/>
              </a:ext>
            </a:extLst>
          </p:cNvPr>
          <p:cNvGrpSpPr/>
          <p:nvPr/>
        </p:nvGrpSpPr>
        <p:grpSpPr>
          <a:xfrm>
            <a:off x="1526851" y="3145735"/>
            <a:ext cx="8773922" cy="1375204"/>
            <a:chOff x="7106650" y="3145735"/>
            <a:chExt cx="4323258" cy="857708"/>
          </a:xfrm>
        </p:grpSpPr>
        <p:cxnSp>
          <p:nvCxnSpPr>
            <p:cNvPr id="48" name="직선 연결선 47"/>
            <p:cNvCxnSpPr>
              <a:cxnSpLocks/>
            </p:cNvCxnSpPr>
            <p:nvPr/>
          </p:nvCxnSpPr>
          <p:spPr>
            <a:xfrm flipH="1">
              <a:off x="7106649" y="3218580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/>
            <p:cNvSpPr/>
            <p:nvPr/>
          </p:nvSpPr>
          <p:spPr>
            <a:xfrm>
              <a:off x="7157449" y="3145735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동음이의어 처리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구문분석 및 형태소 분석을 통한 모델 및 데이터가 필요함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Ex.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부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아버지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 부유함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아님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부서 등등 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316918"/>
              </p:ext>
            </p:extLst>
          </p:nvPr>
        </p:nvGraphicFramePr>
        <p:xfrm>
          <a:off x="327157" y="44851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6170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Develop Direction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815374-09D3-4CDC-86B7-5368380D7D5C}"/>
              </a:ext>
            </a:extLst>
          </p:cNvPr>
          <p:cNvGrpSpPr/>
          <p:nvPr/>
        </p:nvGrpSpPr>
        <p:grpSpPr>
          <a:xfrm>
            <a:off x="1526852" y="1651954"/>
            <a:ext cx="7139628" cy="1114106"/>
            <a:chOff x="7108541" y="1651954"/>
            <a:chExt cx="4323259" cy="857708"/>
          </a:xfrm>
        </p:grpSpPr>
        <p:cxnSp>
          <p:nvCxnSpPr>
            <p:cNvPr id="46" name="직선 연결선 45"/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/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마지막 단어 기준으로 단어의 도메인 추가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마지막 글자가 실제 중요한 도메인 타입이므로 도메인 시트로 조정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E06D5C0-4A58-404C-9331-AF06FF1F93B1}"/>
              </a:ext>
            </a:extLst>
          </p:cNvPr>
          <p:cNvGrpSpPr/>
          <p:nvPr/>
        </p:nvGrpSpPr>
        <p:grpSpPr>
          <a:xfrm>
            <a:off x="1526852" y="3145735"/>
            <a:ext cx="9037131" cy="1114106"/>
            <a:chOff x="7106649" y="3145735"/>
            <a:chExt cx="4323259" cy="857708"/>
          </a:xfrm>
        </p:grpSpPr>
        <p:cxnSp>
          <p:nvCxnSpPr>
            <p:cNvPr id="48" name="직선 연결선 47"/>
            <p:cNvCxnSpPr/>
            <p:nvPr/>
          </p:nvCxnSpPr>
          <p:spPr>
            <a:xfrm flipH="1">
              <a:off x="7106649" y="3218580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/>
            <p:cNvSpPr/>
            <p:nvPr/>
          </p:nvSpPr>
          <p:spPr>
            <a:xfrm>
              <a:off x="7157449" y="3145735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단어사전 및 용어사전 데이터베이스 관리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실제 멀티유저가 사용하는 단어사전 관리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C0C01F0-9CA5-4D73-9407-A1F8B1CAC8C3}"/>
              </a:ext>
            </a:extLst>
          </p:cNvPr>
          <p:cNvGrpSpPr/>
          <p:nvPr/>
        </p:nvGrpSpPr>
        <p:grpSpPr>
          <a:xfrm>
            <a:off x="1526852" y="4639516"/>
            <a:ext cx="7139628" cy="1114106"/>
            <a:chOff x="7104757" y="4639516"/>
            <a:chExt cx="4323259" cy="857708"/>
          </a:xfrm>
        </p:grpSpPr>
        <p:cxnSp>
          <p:nvCxnSpPr>
            <p:cNvPr id="50" name="직선 연결선 49"/>
            <p:cNvCxnSpPr/>
            <p:nvPr/>
          </p:nvCxnSpPr>
          <p:spPr>
            <a:xfrm flipH="1">
              <a:off x="7104757" y="4712361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/>
            <p:cNvSpPr/>
            <p:nvPr/>
          </p:nvSpPr>
          <p:spPr>
            <a:xfrm>
              <a:off x="7155557" y="4639516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이미지 입력 추가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문서 사진 입력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(OCR)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을 통해 데이터 정리 및 변환 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44851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7831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Reference</a:t>
            </a:r>
          </a:p>
        </p:txBody>
      </p:sp>
      <p:sp>
        <p:nvSpPr>
          <p:cNvPr id="35" name="양쪽 모서리가 둥근 사각형 34"/>
          <p:cNvSpPr/>
          <p:nvPr/>
        </p:nvSpPr>
        <p:spPr>
          <a:xfrm rot="16200000">
            <a:off x="3635076" y="1736958"/>
            <a:ext cx="6344819" cy="3412062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B2AEC3B-2A77-45E3-AE6B-166EBE20E0C0}"/>
              </a:ext>
            </a:extLst>
          </p:cNvPr>
          <p:cNvGrpSpPr/>
          <p:nvPr/>
        </p:nvGrpSpPr>
        <p:grpSpPr>
          <a:xfrm>
            <a:off x="1213029" y="2232728"/>
            <a:ext cx="4323259" cy="631396"/>
            <a:chOff x="7108541" y="1651954"/>
            <a:chExt cx="4323259" cy="857708"/>
          </a:xfrm>
        </p:grpSpPr>
        <p:cxnSp>
          <p:nvCxnSpPr>
            <p:cNvPr id="46" name="직선 연결선 45"/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/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KoNLPy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050" dirty="0">
                  <a:hlinkClick r:id="rId3"/>
                </a:rPr>
                <a:t>https://konlpy.org/en/latest/</a:t>
              </a:r>
              <a:endParaRPr lang="en-US" altLang="ko-KR" sz="105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518795"/>
              </p:ext>
            </p:extLst>
          </p:nvPr>
        </p:nvGraphicFramePr>
        <p:xfrm>
          <a:off x="327157" y="44851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9" name="그룹 28">
            <a:extLst>
              <a:ext uri="{FF2B5EF4-FFF2-40B4-BE49-F238E27FC236}">
                <a16:creationId xmlns:a16="http://schemas.microsoft.com/office/drawing/2014/main" id="{237C0FEF-ABE8-423F-A589-740BC24EAD49}"/>
              </a:ext>
            </a:extLst>
          </p:cNvPr>
          <p:cNvGrpSpPr/>
          <p:nvPr/>
        </p:nvGrpSpPr>
        <p:grpSpPr>
          <a:xfrm>
            <a:off x="1213029" y="3184311"/>
            <a:ext cx="4323259" cy="631395"/>
            <a:chOff x="7108541" y="1651951"/>
            <a:chExt cx="4323259" cy="857706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B3B88A0-B187-49D3-A86C-7802D61B3B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47DAA36-BB01-4983-B3E2-3B31DF55154D}"/>
                </a:ext>
              </a:extLst>
            </p:cNvPr>
            <p:cNvSpPr/>
            <p:nvPr/>
          </p:nvSpPr>
          <p:spPr>
            <a:xfrm>
              <a:off x="7159341" y="1651951"/>
              <a:ext cx="4272459" cy="8577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SoyNLPy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r>
                <a:rPr lang="en-US" sz="1050" dirty="0">
                  <a:hlinkClick r:id="rId12"/>
                </a:rPr>
                <a:t>https://lovit.github.io/nlp/2018/04/09/three_tokenizers_soynlp/</a:t>
              </a:r>
              <a:endParaRPr lang="en-US" sz="105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57708A6-7FE7-4A11-9B5D-C3F61B7BEDA2}"/>
              </a:ext>
            </a:extLst>
          </p:cNvPr>
          <p:cNvGrpSpPr/>
          <p:nvPr/>
        </p:nvGrpSpPr>
        <p:grpSpPr>
          <a:xfrm>
            <a:off x="1213029" y="4095539"/>
            <a:ext cx="4323259" cy="631396"/>
            <a:chOff x="7108541" y="1610548"/>
            <a:chExt cx="4323259" cy="857708"/>
          </a:xfrm>
        </p:grpSpPr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AFC653A-F008-4F33-B840-ECA69DBAB9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A183125-1A5F-4DC0-975A-339559724D9F}"/>
                </a:ext>
              </a:extLst>
            </p:cNvPr>
            <p:cNvSpPr/>
            <p:nvPr/>
          </p:nvSpPr>
          <p:spPr>
            <a:xfrm>
              <a:off x="7159341" y="1610548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KoSpacing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r>
                <a:rPr lang="en-US" sz="1050" dirty="0">
                  <a:hlinkClick r:id="rId13"/>
                </a:rPr>
                <a:t>http://freesearch.pe.kr/archives/category/deep-learning</a:t>
              </a:r>
              <a:endParaRPr lang="en-US" sz="1050" dirty="0">
                <a:hlinkClick r:id="rId14"/>
              </a:endParaRPr>
            </a:p>
            <a:p>
              <a:r>
                <a:rPr lang="en-US" sz="1050" dirty="0">
                  <a:hlinkClick r:id="rId14"/>
                </a:rPr>
                <a:t>https://github.com/haven-jeon/PyKoSpacing</a:t>
              </a:r>
              <a:endParaRPr lang="en-US" sz="1050" dirty="0"/>
            </a:p>
          </p:txBody>
        </p:sp>
      </p:grpSp>
      <p:sp>
        <p:nvSpPr>
          <p:cNvPr id="37" name="모서리가 둥근 직사각형 44">
            <a:extLst>
              <a:ext uri="{FF2B5EF4-FFF2-40B4-BE49-F238E27FC236}">
                <a16:creationId xmlns:a16="http://schemas.microsoft.com/office/drawing/2014/main" id="{179CBC9C-B829-496C-B08C-9354777E2F3E}"/>
              </a:ext>
            </a:extLst>
          </p:cNvPr>
          <p:cNvSpPr/>
          <p:nvPr/>
        </p:nvSpPr>
        <p:spPr>
          <a:xfrm>
            <a:off x="1213027" y="1547075"/>
            <a:ext cx="1250621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DL Model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40" name="모서리가 둥근 직사각형 44">
            <a:extLst>
              <a:ext uri="{FF2B5EF4-FFF2-40B4-BE49-F238E27FC236}">
                <a16:creationId xmlns:a16="http://schemas.microsoft.com/office/drawing/2014/main" id="{967FDC00-B0A9-4F36-B74C-D666B48A6A5A}"/>
              </a:ext>
            </a:extLst>
          </p:cNvPr>
          <p:cNvSpPr/>
          <p:nvPr/>
        </p:nvSpPr>
        <p:spPr>
          <a:xfrm>
            <a:off x="5329775" y="1547075"/>
            <a:ext cx="1250621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Translate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8990CA3-3B9A-476D-8278-0A9666C11DB0}"/>
              </a:ext>
            </a:extLst>
          </p:cNvPr>
          <p:cNvGrpSpPr/>
          <p:nvPr/>
        </p:nvGrpSpPr>
        <p:grpSpPr>
          <a:xfrm>
            <a:off x="5329775" y="2222568"/>
            <a:ext cx="4323259" cy="631396"/>
            <a:chOff x="7108541" y="1651954"/>
            <a:chExt cx="4323259" cy="857708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3B1AF50E-B254-464D-A794-D9E628936F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5926AFB-1F48-429F-81A4-17DF968DAB4F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Papago API</a:t>
              </a:r>
            </a:p>
            <a:p>
              <a:pPr>
                <a:lnSpc>
                  <a:spcPct val="150000"/>
                </a:lnSpc>
              </a:pPr>
              <a:r>
                <a:rPr lang="en-US" sz="1050" dirty="0">
                  <a:hlinkClick r:id="rId15"/>
                </a:rPr>
                <a:t>https://developers.naver.com/docs/nmt/reference/</a:t>
              </a:r>
              <a:endParaRPr lang="en-US" altLang="ko-KR" sz="105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AD91A5A-90BB-403F-B3C3-BA7B2FBDD9AD}"/>
              </a:ext>
            </a:extLst>
          </p:cNvPr>
          <p:cNvGrpSpPr/>
          <p:nvPr/>
        </p:nvGrpSpPr>
        <p:grpSpPr>
          <a:xfrm>
            <a:off x="5329775" y="3168020"/>
            <a:ext cx="4323259" cy="631396"/>
            <a:chOff x="7108541" y="1651954"/>
            <a:chExt cx="4323259" cy="857708"/>
          </a:xfrm>
        </p:grpSpPr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B3229A83-70E0-4139-9481-0A0952FF8C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DBB08F2-4774-4F95-AC99-A2164AAC8E48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Google Translate</a:t>
              </a:r>
            </a:p>
            <a:p>
              <a:pPr>
                <a:lnSpc>
                  <a:spcPct val="150000"/>
                </a:lnSpc>
              </a:pPr>
              <a:r>
                <a:rPr lang="en-US" sz="1050" dirty="0">
                  <a:hlinkClick r:id="rId16"/>
                </a:rPr>
                <a:t>https://translate.google.com/</a:t>
              </a:r>
              <a:endParaRPr lang="en-US" altLang="ko-KR" sz="105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5EF8A7ED-9889-4754-991B-2ACFBB2C5241}"/>
              </a:ext>
            </a:extLst>
          </p:cNvPr>
          <p:cNvGrpSpPr/>
          <p:nvPr/>
        </p:nvGrpSpPr>
        <p:grpSpPr>
          <a:xfrm>
            <a:off x="1213029" y="5101379"/>
            <a:ext cx="4323259" cy="631396"/>
            <a:chOff x="7108541" y="1610548"/>
            <a:chExt cx="4323259" cy="85770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71426FF-8591-486E-A69D-7751B245FD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9CABA0D-3103-4A8B-A57E-C74F4D557286}"/>
                </a:ext>
              </a:extLst>
            </p:cNvPr>
            <p:cNvSpPr/>
            <p:nvPr/>
          </p:nvSpPr>
          <p:spPr>
            <a:xfrm>
              <a:off x="7159341" y="1610548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Sejong-Corpus</a:t>
              </a:r>
            </a:p>
            <a:p>
              <a:r>
                <a:rPr lang="en-US" altLang="ko-KR" sz="1050" dirty="0">
                  <a:hlinkClick r:id="rId17"/>
                </a:rPr>
                <a:t>https://ithub.korean.go.kr/user/total/database/corpusManager.do</a:t>
              </a:r>
              <a:endParaRPr lang="en-US" sz="1050" dirty="0"/>
            </a:p>
          </p:txBody>
        </p:sp>
      </p:grpSp>
      <p:sp>
        <p:nvSpPr>
          <p:cNvPr id="49" name="모서리가 둥근 직사각형 44">
            <a:extLst>
              <a:ext uri="{FF2B5EF4-FFF2-40B4-BE49-F238E27FC236}">
                <a16:creationId xmlns:a16="http://schemas.microsoft.com/office/drawing/2014/main" id="{03A983DB-CC54-400F-9AAA-B123C7683D18}"/>
              </a:ext>
            </a:extLst>
          </p:cNvPr>
          <p:cNvSpPr/>
          <p:nvPr/>
        </p:nvSpPr>
        <p:spPr>
          <a:xfrm>
            <a:off x="8697235" y="1547075"/>
            <a:ext cx="1250621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ETC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648824B-4BD7-4C02-8E4B-5444C3BDF855}"/>
              </a:ext>
            </a:extLst>
          </p:cNvPr>
          <p:cNvGrpSpPr/>
          <p:nvPr/>
        </p:nvGrpSpPr>
        <p:grpSpPr>
          <a:xfrm>
            <a:off x="8697802" y="3025208"/>
            <a:ext cx="4322692" cy="671230"/>
            <a:chOff x="7109108" y="1651954"/>
            <a:chExt cx="4322692" cy="911820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5110021F-A642-4F3D-949E-C3EF645C42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9108" y="1724799"/>
              <a:ext cx="1" cy="838975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0F699D8-D728-4DB7-870B-332C880B18DC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 Template</a:t>
              </a:r>
            </a:p>
            <a:p>
              <a:r>
                <a:rPr lang="en-US" altLang="ko-KR" sz="1050" dirty="0">
                  <a:hlinkClick r:id="rId18"/>
                </a:rPr>
                <a:t>http://pptbizcam.co.kr/</a:t>
              </a:r>
              <a:r>
                <a:rPr lang="en-US" altLang="ko-KR" sz="1050" dirty="0"/>
                <a:t> </a:t>
              </a:r>
            </a:p>
            <a:p>
              <a:r>
                <a:rPr lang="en-US" altLang="ko-KR" sz="1050" dirty="0">
                  <a:hlinkClick r:id="rId19"/>
                </a:rPr>
                <a:t>https://www.free-powerpoint-templates-design.com/</a:t>
              </a:r>
              <a:endParaRPr lang="en-US" altLang="ko-KR" sz="1050" dirty="0"/>
            </a:p>
            <a:p>
              <a:endParaRPr lang="en-US" altLang="ko-KR" sz="1050" dirty="0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A8197C7-48CF-4FA6-B282-5A468293A713}"/>
              </a:ext>
            </a:extLst>
          </p:cNvPr>
          <p:cNvGrpSpPr/>
          <p:nvPr/>
        </p:nvGrpSpPr>
        <p:grpSpPr>
          <a:xfrm>
            <a:off x="8697235" y="3808100"/>
            <a:ext cx="4323259" cy="631396"/>
            <a:chOff x="7108541" y="1651954"/>
            <a:chExt cx="4323259" cy="857708"/>
          </a:xfrm>
        </p:grpSpPr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CDA01C2E-B05A-41F0-9E55-2F255A0A16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19DD4CD-6810-48FF-8726-85DFA9D1C29F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Flaticon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050" dirty="0">
                  <a:hlinkClick r:id="rId20"/>
                </a:rPr>
                <a:t>https://www.flaticon.com/</a:t>
              </a:r>
              <a:endParaRPr lang="en-US" altLang="ko-KR" sz="105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33D3963F-A583-4C26-A9F7-BA1B899B9F45}"/>
              </a:ext>
            </a:extLst>
          </p:cNvPr>
          <p:cNvGrpSpPr/>
          <p:nvPr/>
        </p:nvGrpSpPr>
        <p:grpSpPr>
          <a:xfrm>
            <a:off x="8697235" y="4509712"/>
            <a:ext cx="4323259" cy="631396"/>
            <a:chOff x="7108541" y="1651954"/>
            <a:chExt cx="4323259" cy="857708"/>
          </a:xfrm>
        </p:grpSpPr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3A7AB624-D52A-4FAC-A78C-6AFE6068F5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DC5FE50-1BD8-4372-990E-4A5C2E5CFE75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Loading.io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50" dirty="0">
                  <a:hlinkClick r:id="rId21"/>
                </a:rPr>
                <a:t>https://loading.io/</a:t>
              </a:r>
              <a:endParaRPr lang="en-US" altLang="ko-KR" sz="105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sp>
        <p:nvSpPr>
          <p:cNvPr id="66" name="모서리가 둥근 직사각형 44">
            <a:extLst>
              <a:ext uri="{FF2B5EF4-FFF2-40B4-BE49-F238E27FC236}">
                <a16:creationId xmlns:a16="http://schemas.microsoft.com/office/drawing/2014/main" id="{65B2547E-E17A-4C7D-BD3A-D04E415DEDBE}"/>
              </a:ext>
            </a:extLst>
          </p:cNvPr>
          <p:cNvSpPr/>
          <p:nvPr/>
        </p:nvSpPr>
        <p:spPr>
          <a:xfrm>
            <a:off x="5329775" y="4081739"/>
            <a:ext cx="1250621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Web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01691BF5-2F2E-4258-962F-5EBD04A5AB01}"/>
              </a:ext>
            </a:extLst>
          </p:cNvPr>
          <p:cNvGrpSpPr/>
          <p:nvPr/>
        </p:nvGrpSpPr>
        <p:grpSpPr>
          <a:xfrm>
            <a:off x="5329775" y="4677292"/>
            <a:ext cx="4323259" cy="651482"/>
            <a:chOff x="7108541" y="1651954"/>
            <a:chExt cx="4323259" cy="857708"/>
          </a:xfrm>
        </p:grpSpPr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80638BE2-D826-42EF-8B44-4F95A02D1A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3BF6E72-F2EE-47DE-8351-AADEB8395AC9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스프링 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5 </a:t>
              </a: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레시피 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 </a:t>
              </a:r>
              <a:r>
                <a:rPr lang="ko-KR" altLang="en-US" sz="1100" dirty="0" err="1">
                  <a:solidFill>
                    <a:schemeClr val="bg2">
                      <a:lumMod val="50000"/>
                    </a:schemeClr>
                  </a:solidFill>
                </a:rPr>
                <a:t>한빛미디어</a:t>
              </a:r>
              <a:endPara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A5A4EA2-3F41-4A2E-B147-4A05B99BCF01}"/>
              </a:ext>
            </a:extLst>
          </p:cNvPr>
          <p:cNvGrpSpPr/>
          <p:nvPr/>
        </p:nvGrpSpPr>
        <p:grpSpPr>
          <a:xfrm>
            <a:off x="5329775" y="5390415"/>
            <a:ext cx="3619484" cy="959683"/>
            <a:chOff x="7108541" y="1651954"/>
            <a:chExt cx="3619484" cy="857708"/>
          </a:xfrm>
        </p:grpSpPr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7D1AFE9E-2186-4292-975B-233965A959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38F6CB26-C5D5-45EB-A84B-AE8EAA8CCCC5}"/>
                </a:ext>
              </a:extLst>
            </p:cNvPr>
            <p:cNvSpPr/>
            <p:nvPr/>
          </p:nvSpPr>
          <p:spPr>
            <a:xfrm>
              <a:off x="7159341" y="1651954"/>
              <a:ext cx="3568684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스프링 입문을 위한 자바 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객체지향의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원리와 이해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 </a:t>
              </a:r>
              <a:r>
                <a:rPr lang="ko-KR" altLang="en-US" sz="1100" dirty="0" err="1">
                  <a:solidFill>
                    <a:schemeClr val="bg2">
                      <a:lumMod val="50000"/>
                    </a:schemeClr>
                  </a:solidFill>
                </a:rPr>
                <a:t>위키북스</a:t>
              </a:r>
              <a:endPara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ED7A07BD-A711-4E17-AAFC-E06B76CCBF45}"/>
              </a:ext>
            </a:extLst>
          </p:cNvPr>
          <p:cNvGrpSpPr/>
          <p:nvPr/>
        </p:nvGrpSpPr>
        <p:grpSpPr>
          <a:xfrm>
            <a:off x="8697802" y="2232727"/>
            <a:ext cx="4322692" cy="682877"/>
            <a:chOff x="7109108" y="1651954"/>
            <a:chExt cx="4322692" cy="927642"/>
          </a:xfrm>
        </p:grpSpPr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0D0B2009-65E9-43E8-80EE-70DBB3AE9F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9108" y="1724799"/>
              <a:ext cx="1" cy="854797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78415C0-F3C8-49DA-B6D8-223045B23BAC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Content</a:t>
              </a:r>
            </a:p>
            <a:p>
              <a:r>
                <a:rPr lang="en-US" altLang="ko-KR" sz="1050" dirty="0">
                  <a:hlinkClick r:id="rId18"/>
                </a:rPr>
                <a:t>http://pptbizcam.co.kr/</a:t>
              </a:r>
              <a:r>
                <a:rPr lang="en-US" altLang="ko-KR" sz="1050" dirty="0"/>
                <a:t> </a:t>
              </a:r>
            </a:p>
            <a:p>
              <a:r>
                <a:rPr lang="en-US" altLang="ko-KR" sz="1050" dirty="0">
                  <a:hlinkClick r:id="rId19"/>
                </a:rPr>
                <a:t>https://www.free-powerpoint-templates-design.com/</a:t>
              </a:r>
              <a:endParaRPr lang="en-US" altLang="ko-KR" sz="1050" dirty="0"/>
            </a:p>
            <a:p>
              <a:endParaRPr lang="en-US" altLang="ko-KR" sz="1050" dirty="0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838DCB7C-DE74-4FC2-9A44-B1B65ABA6BF9}"/>
              </a:ext>
            </a:extLst>
          </p:cNvPr>
          <p:cNvGrpSpPr/>
          <p:nvPr/>
        </p:nvGrpSpPr>
        <p:grpSpPr>
          <a:xfrm>
            <a:off x="8697235" y="5221543"/>
            <a:ext cx="4323259" cy="631396"/>
            <a:chOff x="7108541" y="1651954"/>
            <a:chExt cx="4323259" cy="857708"/>
          </a:xfrm>
        </p:grpSpPr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459BCDE7-7B99-4C5F-95A1-2973A48168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9CB48F98-3F5F-4010-B900-358EB89D1AB5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GetBootstrap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050" dirty="0">
                  <a:hlinkClick r:id="rId22"/>
                </a:rPr>
                <a:t>https://getbootstrap.com/</a:t>
              </a:r>
              <a:endParaRPr lang="en-US" altLang="ko-KR" sz="105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4254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1676301"/>
            <a:ext cx="6096000" cy="2576090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2000" b="1" i="1" kern="0" dirty="0" err="1">
                <a:solidFill>
                  <a:srgbClr val="44546A"/>
                </a:solidFill>
              </a:rPr>
              <a:t>QnA</a:t>
            </a:r>
            <a:endParaRPr lang="en-US" altLang="ko-KR" sz="12000" b="1" i="1" kern="0" dirty="0">
              <a:solidFill>
                <a:srgbClr val="44546A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948579"/>
              </p:ext>
            </p:extLst>
          </p:nvPr>
        </p:nvGraphicFramePr>
        <p:xfrm>
          <a:off x="327157" y="44851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5945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255150"/>
              </p:ext>
            </p:extLst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58930E55-B253-489F-8EF0-442BA65F0702}"/>
              </a:ext>
            </a:extLst>
          </p:cNvPr>
          <p:cNvGrpSpPr/>
          <p:nvPr/>
        </p:nvGrpSpPr>
        <p:grpSpPr>
          <a:xfrm>
            <a:off x="1188720" y="1798322"/>
            <a:ext cx="4897120" cy="4226558"/>
            <a:chOff x="1330960" y="2478837"/>
            <a:chExt cx="4897120" cy="3546043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392CD6D-52AC-431C-A438-D8CEE8C41FDC}"/>
                </a:ext>
              </a:extLst>
            </p:cNvPr>
            <p:cNvSpPr/>
            <p:nvPr/>
          </p:nvSpPr>
          <p:spPr>
            <a:xfrm>
              <a:off x="1330960" y="2794000"/>
              <a:ext cx="4897120" cy="3230880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53E1A3C-DF21-4C31-AD1A-51B12F504D8B}"/>
                </a:ext>
              </a:extLst>
            </p:cNvPr>
            <p:cNvSpPr/>
            <p:nvPr/>
          </p:nvSpPr>
          <p:spPr>
            <a:xfrm>
              <a:off x="1761669" y="2478837"/>
              <a:ext cx="910411" cy="511602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Front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C263729-9EA9-4405-9F5F-57C87B8DD67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9" r="6897"/>
          <a:stretch/>
        </p:blipFill>
        <p:spPr>
          <a:xfrm>
            <a:off x="1422778" y="2416639"/>
            <a:ext cx="691334" cy="8297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C566DEE-5796-453B-8D42-275D83D91C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336" y="2339769"/>
            <a:ext cx="1513971" cy="79483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E7EA8C0-29DE-4E21-9030-712520CBD8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589" y="4095802"/>
            <a:ext cx="1528158" cy="1528158"/>
          </a:xfrm>
          <a:prstGeom prst="rect">
            <a:avLst/>
          </a:prstGeom>
        </p:spPr>
      </p:pic>
      <p:grpSp>
        <p:nvGrpSpPr>
          <p:cNvPr id="63" name="그룹 62">
            <a:extLst>
              <a:ext uri="{FF2B5EF4-FFF2-40B4-BE49-F238E27FC236}">
                <a16:creationId xmlns:a16="http://schemas.microsoft.com/office/drawing/2014/main" id="{72E87929-6D34-4FC2-8C2E-DDE3AA18A934}"/>
              </a:ext>
            </a:extLst>
          </p:cNvPr>
          <p:cNvGrpSpPr/>
          <p:nvPr/>
        </p:nvGrpSpPr>
        <p:grpSpPr>
          <a:xfrm>
            <a:off x="6674815" y="751842"/>
            <a:ext cx="4897120" cy="4226558"/>
            <a:chOff x="1330960" y="2478837"/>
            <a:chExt cx="4897120" cy="3546043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08B9D1C5-F5DA-49E2-914F-2B379B7FD335}"/>
                </a:ext>
              </a:extLst>
            </p:cNvPr>
            <p:cNvSpPr/>
            <p:nvPr/>
          </p:nvSpPr>
          <p:spPr>
            <a:xfrm>
              <a:off x="1330960" y="2794000"/>
              <a:ext cx="4897120" cy="3230880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E41F3CB-DA7B-4A9E-B8BC-CF9669776C77}"/>
                </a:ext>
              </a:extLst>
            </p:cNvPr>
            <p:cNvSpPr/>
            <p:nvPr/>
          </p:nvSpPr>
          <p:spPr>
            <a:xfrm>
              <a:off x="1761669" y="2478837"/>
              <a:ext cx="910411" cy="511602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Back</a:t>
              </a: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724461EF-C46A-4D21-90BF-C9EB9EA1453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141"/>
          <a:stretch/>
        </p:blipFill>
        <p:spPr>
          <a:xfrm>
            <a:off x="4198817" y="4787399"/>
            <a:ext cx="1708761" cy="85323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0DC925B-C445-4F41-822F-E6611239A7B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1" b="22817"/>
          <a:stretch/>
        </p:blipFill>
        <p:spPr>
          <a:xfrm>
            <a:off x="3864476" y="4095802"/>
            <a:ext cx="2293886" cy="730727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2E7DED48-6753-4467-92E0-AB982CEFF4F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646" y="4172468"/>
            <a:ext cx="711330" cy="1302675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3E025AC6-69F2-482D-8529-BE1AC50D1821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180"/>
          <a:stretch/>
        </p:blipFill>
        <p:spPr>
          <a:xfrm>
            <a:off x="6928510" y="1411906"/>
            <a:ext cx="1139170" cy="965719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8D995789-DF2A-4F57-9BFF-44E7F265EE2F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9" t="-14026" r="-2358" b="-9222"/>
          <a:stretch/>
        </p:blipFill>
        <p:spPr>
          <a:xfrm>
            <a:off x="8212968" y="2119618"/>
            <a:ext cx="1813413" cy="73216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CFF616DB-7842-4850-BB07-F92DD955AFE4}"/>
              </a:ext>
            </a:extLst>
          </p:cNvPr>
          <p:cNvGrpSpPr/>
          <p:nvPr/>
        </p:nvGrpSpPr>
        <p:grpSpPr>
          <a:xfrm>
            <a:off x="8219244" y="3001854"/>
            <a:ext cx="2794197" cy="567948"/>
            <a:chOff x="8219244" y="2798654"/>
            <a:chExt cx="2794197" cy="567948"/>
          </a:xfrm>
        </p:grpSpPr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61EA77B7-62DC-4D85-B8FD-68C52A0F6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244" y="2822196"/>
              <a:ext cx="1346550" cy="544406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79CCDAC8-D348-4D28-AD24-882D6A3F9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4657" y="2798654"/>
              <a:ext cx="1368784" cy="542215"/>
            </a:xfrm>
            <a:prstGeom prst="rect">
              <a:avLst/>
            </a:prstGeom>
          </p:spPr>
        </p:pic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2CABA88E-19EC-448B-A866-AD9DEFD2D193}"/>
              </a:ext>
            </a:extLst>
          </p:cNvPr>
          <p:cNvGrpSpPr/>
          <p:nvPr/>
        </p:nvGrpSpPr>
        <p:grpSpPr>
          <a:xfrm>
            <a:off x="8257725" y="3882022"/>
            <a:ext cx="1697536" cy="843102"/>
            <a:chOff x="7006612" y="3323231"/>
            <a:chExt cx="1697536" cy="843102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24FA743E-3C42-4236-87D0-1038C9522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996" b="98166" l="2410" r="98905">
                          <a14:foregroundMark x1="10789" y1="11321" x2="24480" y2="7704"/>
                          <a14:foregroundMark x1="24480" y1="7704" x2="37952" y2="13155"/>
                          <a14:foregroundMark x1="37952" y1="13155" x2="34118" y2="27883"/>
                          <a14:foregroundMark x1="34118" y1="27883" x2="22673" y2="24843"/>
                          <a14:foregroundMark x1="22673" y1="24843" x2="18839" y2="12683"/>
                          <a14:foregroundMark x1="18839" y1="12683" x2="21851" y2="6709"/>
                          <a14:foregroundMark x1="57941" y1="9801" x2="69003" y2="8595"/>
                          <a14:foregroundMark x1="69003" y1="8595" x2="62815" y2="20126"/>
                          <a14:foregroundMark x1="62815" y1="20126" x2="36966" y2="18239"/>
                          <a14:foregroundMark x1="36966" y1="18239" x2="30504" y2="29822"/>
                          <a14:foregroundMark x1="30504" y1="29822" x2="35980" y2="38889"/>
                          <a14:foregroundMark x1="35980" y1="38889" x2="56024" y2="48899"/>
                          <a14:foregroundMark x1="56024" y1="48899" x2="68565" y2="51363"/>
                          <a14:foregroundMark x1="68565" y1="51363" x2="81818" y2="42348"/>
                          <a14:foregroundMark x1="81818" y1="42348" x2="91019" y2="27621"/>
                          <a14:foregroundMark x1="60022" y1="21226" x2="31435" y2="31918"/>
                          <a14:foregroundMark x1="31435" y1="31918" x2="19989" y2="45440"/>
                          <a14:foregroundMark x1="9858" y1="32233" x2="6681" y2="15985"/>
                          <a14:foregroundMark x1="6681" y1="15985" x2="10022" y2="31499"/>
                          <a14:foregroundMark x1="10022" y1="31499" x2="4819" y2="42558"/>
                          <a14:foregroundMark x1="4819" y1="42558" x2="3560" y2="28616"/>
                          <a14:foregroundMark x1="3560" y1="28616" x2="6462" y2="15881"/>
                          <a14:foregroundMark x1="6462" y1="15881" x2="12212" y2="6918"/>
                          <a14:foregroundMark x1="12212" y1="6918" x2="20701" y2="15881"/>
                          <a14:foregroundMark x1="20701" y1="15881" x2="19770" y2="29560"/>
                          <a14:foregroundMark x1="19770" y1="29560" x2="3012" y2="26625"/>
                          <a14:foregroundMark x1="3012" y1="26625" x2="4545" y2="9696"/>
                          <a14:foregroundMark x1="4545" y1="9696" x2="14677" y2="5084"/>
                          <a14:foregroundMark x1="14677" y1="5084" x2="29080" y2="3616"/>
                          <a14:foregroundMark x1="29080" y1="3616" x2="68565" y2="4298"/>
                          <a14:foregroundMark x1="68565" y1="4298" x2="75958" y2="12369"/>
                          <a14:foregroundMark x1="75958" y1="12369" x2="70701" y2="22746"/>
                          <a14:foregroundMark x1="70701" y1="22746" x2="58927" y2="23795"/>
                          <a14:foregroundMark x1="58927" y1="23795" x2="57448" y2="22117"/>
                          <a14:foregroundMark x1="61391" y1="25210" x2="72508" y2="25943"/>
                          <a14:foregroundMark x1="72508" y1="25943" x2="89211" y2="3407"/>
                          <a14:foregroundMark x1="16539" y1="2987" x2="4710" y2="2568"/>
                          <a14:foregroundMark x1="4710" y1="2568" x2="2081" y2="13574"/>
                          <a14:foregroundMark x1="2081" y1="13574" x2="7119" y2="67820"/>
                          <a14:foregroundMark x1="7119" y1="67820" x2="3888" y2="89675"/>
                          <a14:foregroundMark x1="3888" y1="89675" x2="21084" y2="95650"/>
                          <a14:foregroundMark x1="21084" y1="95650" x2="55148" y2="96488"/>
                          <a14:foregroundMark x1="55148" y1="96488" x2="78642" y2="95493"/>
                          <a14:foregroundMark x1="78642" y1="95493" x2="89540" y2="79455"/>
                          <a14:foregroundMark x1="89540" y1="79455" x2="89869" y2="36216"/>
                          <a14:foregroundMark x1="4162" y1="996" x2="2519" y2="48742"/>
                          <a14:foregroundMark x1="24808" y1="23428" x2="24808" y2="23428"/>
                          <a14:foregroundMark x1="8488" y1="65881" x2="14197" y2="76155"/>
                          <a14:foregroundMark x1="25849" y1="77096" x2="21851" y2="73375"/>
                          <a14:foregroundMark x1="30120" y1="76677" x2="25301" y2="78459"/>
                          <a14:foregroundMark x1="12158" y1="78459" x2="13801" y2="75996"/>
                          <a14:foregroundMark x1="4162" y1="91405" x2="17634" y2="98480"/>
                          <a14:foregroundMark x1="17634" y1="98480" x2="50548" y2="98480"/>
                          <a14:foregroundMark x1="50548" y1="98480" x2="61720" y2="97799"/>
                          <a14:foregroundMark x1="61720" y1="97799" x2="50329" y2="91457"/>
                          <a14:foregroundMark x1="50329" y1="91457" x2="46878" y2="85901"/>
                          <a14:foregroundMark x1="47590" y1="48742" x2="46221" y2="66562"/>
                          <a14:foregroundMark x1="62048" y1="68344" x2="62760" y2="67243"/>
                          <a14:foregroundMark x1="64841" y1="79298" x2="78094" y2="78878"/>
                          <a14:foregroundMark x1="78094" y1="78878" x2="81161" y2="77096"/>
                          <a14:foregroundMark x1="63910" y1="68344" x2="65772" y2="67662"/>
                          <a14:foregroundMark x1="46221" y1="65042" x2="33078" y2="59801"/>
                          <a14:foregroundMark x1="33078" y1="59801" x2="40252" y2="62369"/>
                          <a14:foregroundMark x1="36309" y1="61478" x2="25739" y2="58176"/>
                          <a14:foregroundMark x1="25739" y1="58176" x2="31709" y2="59067"/>
                          <a14:foregroundMark x1="85268" y1="95597" x2="90416" y2="86164"/>
                          <a14:foregroundMark x1="90416" y1="86164" x2="92881" y2="23375"/>
                          <a14:foregroundMark x1="92881" y1="23375" x2="97919" y2="78721"/>
                          <a14:foregroundMark x1="97919" y1="78721" x2="96769" y2="90723"/>
                          <a14:foregroundMark x1="96769" y1="90723" x2="86309" y2="98008"/>
                          <a14:foregroundMark x1="86309" y1="98008" x2="80011" y2="98218"/>
                          <a14:foregroundMark x1="92388" y1="86373" x2="94688" y2="47642"/>
                          <a14:foregroundMark x1="94688" y1="32233" x2="95400" y2="21908"/>
                          <a14:foregroundMark x1="95400" y1="21908" x2="94085" y2="97746"/>
                          <a14:foregroundMark x1="94085" y1="97746" x2="98905" y2="88365"/>
                          <a14:foregroundMark x1="98905" y1="88365" x2="98138" y2="16614"/>
                          <a14:foregroundMark x1="11720" y1="78197" x2="14951" y2="75367"/>
                          <a14:foregroundMark x1="16320" y1="75577" x2="12651" y2="78197"/>
                          <a14:backgroundMark x1="53779" y1="31604" x2="62760" y2="43029"/>
                          <a14:backgroundMark x1="36802" y1="50524" x2="19113" y2="50524"/>
                          <a14:backgroundMark x1="19113" y1="50524" x2="15334" y2="61688"/>
                          <a14:backgroundMark x1="15334" y1="61688" x2="38226" y2="71908"/>
                          <a14:backgroundMark x1="38226" y1="71908" x2="35159" y2="83229"/>
                          <a14:backgroundMark x1="35159" y1="83229" x2="14732" y2="823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6612" y="3323231"/>
              <a:ext cx="677094" cy="707500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E666C9B3-5687-4F3E-9767-2208378FF5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29"/>
            <a:stretch/>
          </p:blipFill>
          <p:spPr>
            <a:xfrm>
              <a:off x="7745764" y="3323231"/>
              <a:ext cx="958384" cy="843102"/>
            </a:xfrm>
            <a:prstGeom prst="rect">
              <a:avLst/>
            </a:prstGeom>
          </p:spPr>
        </p:pic>
      </p:grp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26233C3E-175F-4853-94D1-CB04809E72D9}"/>
              </a:ext>
            </a:extLst>
          </p:cNvPr>
          <p:cNvCxnSpPr>
            <a:cxnSpLocks/>
            <a:stCxn id="71" idx="1"/>
            <a:endCxn id="69" idx="2"/>
          </p:cNvCxnSpPr>
          <p:nvPr/>
        </p:nvCxnSpPr>
        <p:spPr>
          <a:xfrm rot="10800000">
            <a:off x="7498096" y="2377625"/>
            <a:ext cx="714873" cy="108078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0160577D-593B-403F-8176-57EA87BE08C0}"/>
              </a:ext>
            </a:extLst>
          </p:cNvPr>
          <p:cNvSpPr/>
          <p:nvPr/>
        </p:nvSpPr>
        <p:spPr>
          <a:xfrm>
            <a:off x="5767264" y="1376361"/>
            <a:ext cx="768583" cy="609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500" b="1" i="1" kern="0" dirty="0">
                <a:solidFill>
                  <a:srgbClr val="44546A"/>
                </a:solidFill>
              </a:rPr>
              <a:t>Link</a:t>
            </a: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20F30D59-029F-4082-9C82-118392CF4C8D}"/>
              </a:ext>
            </a:extLst>
          </p:cNvPr>
          <p:cNvCxnSpPr>
            <a:cxnSpLocks/>
            <a:stCxn id="76" idx="1"/>
            <a:endCxn id="69" idx="2"/>
          </p:cNvCxnSpPr>
          <p:nvPr/>
        </p:nvCxnSpPr>
        <p:spPr>
          <a:xfrm rot="10800000">
            <a:off x="7498096" y="2377625"/>
            <a:ext cx="721149" cy="919974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40A84A62-9113-4124-B1D3-EB61883CC04E}"/>
              </a:ext>
            </a:extLst>
          </p:cNvPr>
          <p:cNvCxnSpPr>
            <a:cxnSpLocks/>
            <a:stCxn id="74" idx="1"/>
          </p:cNvCxnSpPr>
          <p:nvPr/>
        </p:nvCxnSpPr>
        <p:spPr>
          <a:xfrm rot="10800000">
            <a:off x="7498097" y="2396126"/>
            <a:ext cx="759628" cy="1839647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1228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Our Team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10713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598E6F7-71FC-4D18-8836-5C73D2CD7C0E}"/>
              </a:ext>
            </a:extLst>
          </p:cNvPr>
          <p:cNvSpPr/>
          <p:nvPr/>
        </p:nvSpPr>
        <p:spPr>
          <a:xfrm>
            <a:off x="1428617" y="2040243"/>
            <a:ext cx="4867978" cy="1746275"/>
          </a:xfrm>
          <a:prstGeom prst="roundRect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7EADAEA-6F3E-4AAE-B839-E02949F81427}"/>
              </a:ext>
            </a:extLst>
          </p:cNvPr>
          <p:cNvSpPr/>
          <p:nvPr/>
        </p:nvSpPr>
        <p:spPr>
          <a:xfrm>
            <a:off x="6579737" y="2040243"/>
            <a:ext cx="4867978" cy="1746275"/>
          </a:xfrm>
          <a:prstGeom prst="roundRect">
            <a:avLst/>
          </a:prstGeom>
          <a:solidFill>
            <a:srgbClr val="C9D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879B7CD-81DE-491D-87EF-85B9AA9208DA}"/>
              </a:ext>
            </a:extLst>
          </p:cNvPr>
          <p:cNvSpPr/>
          <p:nvPr/>
        </p:nvSpPr>
        <p:spPr>
          <a:xfrm>
            <a:off x="1428617" y="4095054"/>
            <a:ext cx="4867978" cy="1746275"/>
          </a:xfrm>
          <a:prstGeom prst="roundRect">
            <a:avLst/>
          </a:prstGeom>
          <a:solidFill>
            <a:srgbClr val="C9D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E13D5D66-3DEF-4CED-961C-ACB750415C50}"/>
              </a:ext>
            </a:extLst>
          </p:cNvPr>
          <p:cNvSpPr/>
          <p:nvPr/>
        </p:nvSpPr>
        <p:spPr>
          <a:xfrm>
            <a:off x="6579737" y="4095054"/>
            <a:ext cx="4867978" cy="1746275"/>
          </a:xfrm>
          <a:prstGeom prst="roundRect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F687ACB-C6D7-46AF-A476-4BB48D94DA82}"/>
              </a:ext>
            </a:extLst>
          </p:cNvPr>
          <p:cNvGrpSpPr/>
          <p:nvPr/>
        </p:nvGrpSpPr>
        <p:grpSpPr>
          <a:xfrm>
            <a:off x="3193092" y="2270781"/>
            <a:ext cx="3250305" cy="1356341"/>
            <a:chOff x="7108541" y="1651954"/>
            <a:chExt cx="3250305" cy="924181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8A9DA45-D885-4DB3-AE30-60B899445F0A}"/>
                </a:ext>
              </a:extLst>
            </p:cNvPr>
            <p:cNvCxnSpPr>
              <a:cxnSpLocks/>
            </p:cNvCxnSpPr>
            <p:nvPr/>
          </p:nvCxnSpPr>
          <p:spPr>
            <a:xfrm>
              <a:off x="7108541" y="1651954"/>
              <a:ext cx="0" cy="924181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7B57B22-8A4B-4AFB-873C-31CE58737B88}"/>
                </a:ext>
              </a:extLst>
            </p:cNvPr>
            <p:cNvSpPr/>
            <p:nvPr/>
          </p:nvSpPr>
          <p:spPr>
            <a:xfrm>
              <a:off x="7159342" y="1651954"/>
              <a:ext cx="3199504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이 구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Project Manager &amp; Leader &amp; Coder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Responsible for the Overall Part</a:t>
              </a:r>
            </a:p>
            <a:p>
              <a:pPr>
                <a:lnSpc>
                  <a:spcPct val="150000"/>
                </a:lnSpc>
              </a:pP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C76CC9B-51F9-48B7-BE7E-60C18361B8C2}"/>
              </a:ext>
            </a:extLst>
          </p:cNvPr>
          <p:cNvGrpSpPr/>
          <p:nvPr/>
        </p:nvGrpSpPr>
        <p:grpSpPr>
          <a:xfrm>
            <a:off x="6965923" y="4167905"/>
            <a:ext cx="1054508" cy="1456708"/>
            <a:chOff x="2315869" y="1351280"/>
            <a:chExt cx="2515554" cy="3475012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9F43CE45-ABD2-4A08-A567-0ABF105820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04" r="9234"/>
            <a:stretch/>
          </p:blipFill>
          <p:spPr>
            <a:xfrm>
              <a:off x="2315869" y="1351280"/>
              <a:ext cx="2515553" cy="2121387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7A18BF0B-B4BD-4D87-B3BD-C843F110F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5870" y="3109063"/>
              <a:ext cx="2515553" cy="1717229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9556796F-E92C-4715-989A-D3D313949A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507" y="4126742"/>
            <a:ext cx="1262173" cy="168289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584CEA3-ACBA-4D00-84DB-F38714BD26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171" y="2079666"/>
            <a:ext cx="1262326" cy="166742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D893038-45DB-424D-B88F-629EE9C0284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51" r="3016" b="14464"/>
          <a:stretch/>
        </p:blipFill>
        <p:spPr>
          <a:xfrm>
            <a:off x="1705992" y="2092757"/>
            <a:ext cx="1256848" cy="1668183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F4E5375A-5DB2-43F5-AEF1-F25D43FF1913}"/>
              </a:ext>
            </a:extLst>
          </p:cNvPr>
          <p:cNvGrpSpPr/>
          <p:nvPr/>
        </p:nvGrpSpPr>
        <p:grpSpPr>
          <a:xfrm>
            <a:off x="3193092" y="4290019"/>
            <a:ext cx="3250305" cy="1356341"/>
            <a:chOff x="7108541" y="1651954"/>
            <a:chExt cx="3250305" cy="924181"/>
          </a:xfrm>
        </p:grpSpPr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5E64D0CD-FD3B-471E-BE1A-2BA9EB851941}"/>
                </a:ext>
              </a:extLst>
            </p:cNvPr>
            <p:cNvCxnSpPr>
              <a:cxnSpLocks/>
            </p:cNvCxnSpPr>
            <p:nvPr/>
          </p:nvCxnSpPr>
          <p:spPr>
            <a:xfrm>
              <a:off x="7108541" y="1651954"/>
              <a:ext cx="0" cy="924181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81541A3-9433-4421-86F6-5143E65733F8}"/>
                </a:ext>
              </a:extLst>
            </p:cNvPr>
            <p:cNvSpPr/>
            <p:nvPr/>
          </p:nvSpPr>
          <p:spPr>
            <a:xfrm>
              <a:off x="7159342" y="1651954"/>
              <a:ext cx="3199504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권 성민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Coder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Responsible for Coding</a:t>
              </a:r>
            </a:p>
            <a:p>
              <a:pPr>
                <a:lnSpc>
                  <a:spcPct val="150000"/>
                </a:lnSpc>
              </a:pP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D149B38-954F-4990-8DE9-944B825AE09B}"/>
              </a:ext>
            </a:extLst>
          </p:cNvPr>
          <p:cNvGrpSpPr/>
          <p:nvPr/>
        </p:nvGrpSpPr>
        <p:grpSpPr>
          <a:xfrm>
            <a:off x="8329490" y="2270781"/>
            <a:ext cx="3250305" cy="1356341"/>
            <a:chOff x="7108541" y="1651954"/>
            <a:chExt cx="3250305" cy="924181"/>
          </a:xfrm>
        </p:grpSpPr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8356F951-23ED-4280-9F80-2857EE1CBB5E}"/>
                </a:ext>
              </a:extLst>
            </p:cNvPr>
            <p:cNvCxnSpPr>
              <a:cxnSpLocks/>
            </p:cNvCxnSpPr>
            <p:nvPr/>
          </p:nvCxnSpPr>
          <p:spPr>
            <a:xfrm>
              <a:off x="7108541" y="1651954"/>
              <a:ext cx="0" cy="924181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535EBAF-7A13-4479-82EC-B26C079827A8}"/>
                </a:ext>
              </a:extLst>
            </p:cNvPr>
            <p:cNvSpPr/>
            <p:nvPr/>
          </p:nvSpPr>
          <p:spPr>
            <a:xfrm>
              <a:off x="7159342" y="1651954"/>
              <a:ext cx="3199504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이 가희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Coder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Responsible for Coding</a:t>
              </a:r>
            </a:p>
            <a:p>
              <a:pPr>
                <a:lnSpc>
                  <a:spcPct val="150000"/>
                </a:lnSpc>
              </a:pP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281A767-9FB1-4462-89F1-2AF303460170}"/>
              </a:ext>
            </a:extLst>
          </p:cNvPr>
          <p:cNvGrpSpPr/>
          <p:nvPr/>
        </p:nvGrpSpPr>
        <p:grpSpPr>
          <a:xfrm>
            <a:off x="8329490" y="4076637"/>
            <a:ext cx="3250305" cy="1569701"/>
            <a:chOff x="7108541" y="1506571"/>
            <a:chExt cx="3250305" cy="1069564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4F338DDC-2B0B-4C90-9377-B6E7EC1FAFC7}"/>
                </a:ext>
              </a:extLst>
            </p:cNvPr>
            <p:cNvCxnSpPr>
              <a:cxnSpLocks/>
            </p:cNvCxnSpPr>
            <p:nvPr/>
          </p:nvCxnSpPr>
          <p:spPr>
            <a:xfrm>
              <a:off x="7108541" y="1651954"/>
              <a:ext cx="0" cy="924181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D349581-F5B7-4358-A05E-9F51CCF3D532}"/>
                </a:ext>
              </a:extLst>
            </p:cNvPr>
            <p:cNvSpPr/>
            <p:nvPr/>
          </p:nvSpPr>
          <p:spPr>
            <a:xfrm>
              <a:off x="7159342" y="1506571"/>
              <a:ext cx="3199504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도움주신 분들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이정인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강사님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권민규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강사님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백동준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멘토님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박성범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멘토님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 err="1">
                  <a:solidFill>
                    <a:schemeClr val="bg2">
                      <a:lumMod val="50000"/>
                    </a:schemeClr>
                  </a:solidFill>
                </a:rPr>
                <a:t>여창혁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</a:rPr>
                <a:t>신 훈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0081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5" y="-2096198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ETC _invisible slide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44851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8" name="그룹 17">
            <a:extLst>
              <a:ext uri="{FF2B5EF4-FFF2-40B4-BE49-F238E27FC236}">
                <a16:creationId xmlns:a16="http://schemas.microsoft.com/office/drawing/2014/main" id="{D38E1A29-3F6C-488E-B04F-E95C0219E326}"/>
              </a:ext>
            </a:extLst>
          </p:cNvPr>
          <p:cNvGrpSpPr/>
          <p:nvPr/>
        </p:nvGrpSpPr>
        <p:grpSpPr>
          <a:xfrm>
            <a:off x="6594910" y="5173373"/>
            <a:ext cx="4730489" cy="1308807"/>
            <a:chOff x="6594910" y="5173373"/>
            <a:chExt cx="4730489" cy="1308807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79A6809-A171-4334-99E5-F35606A5CE72}"/>
                </a:ext>
              </a:extLst>
            </p:cNvPr>
            <p:cNvSpPr/>
            <p:nvPr/>
          </p:nvSpPr>
          <p:spPr>
            <a:xfrm>
              <a:off x="6594910" y="5542022"/>
              <a:ext cx="4730489" cy="940158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6187CC2-8D8B-4CBC-9613-F1F6F309C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0461" y="5817479"/>
              <a:ext cx="1244452" cy="519661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AA2C9F0-4263-431E-B056-C1BAA2D6E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0240" y="5827870"/>
              <a:ext cx="2232567" cy="534746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9D17810-239D-4528-B06D-F6FC0E55F50F}"/>
                </a:ext>
              </a:extLst>
            </p:cNvPr>
            <p:cNvSpPr/>
            <p:nvPr/>
          </p:nvSpPr>
          <p:spPr>
            <a:xfrm>
              <a:off x="6774823" y="5173373"/>
              <a:ext cx="3096542" cy="609782"/>
            </a:xfrm>
            <a:prstGeom prst="rect">
              <a:avLst/>
            </a:prstGeom>
            <a:solidFill>
              <a:srgbClr val="F1F7FF"/>
            </a:solidFill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500" b="1" i="1" kern="0" dirty="0">
                  <a:solidFill>
                    <a:srgbClr val="44546A"/>
                  </a:solidFill>
                </a:rPr>
                <a:t>Version Management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CF55C51-AE35-422A-8243-DC606992AA01}"/>
              </a:ext>
            </a:extLst>
          </p:cNvPr>
          <p:cNvGrpSpPr/>
          <p:nvPr/>
        </p:nvGrpSpPr>
        <p:grpSpPr>
          <a:xfrm>
            <a:off x="3580130" y="842999"/>
            <a:ext cx="8223251" cy="3340239"/>
            <a:chOff x="1426210" y="1889760"/>
            <a:chExt cx="8223251" cy="3340239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82DA896-6823-4B40-AF51-3F0F6FDE37D8}"/>
                </a:ext>
              </a:extLst>
            </p:cNvPr>
            <p:cNvSpPr/>
            <p:nvPr/>
          </p:nvSpPr>
          <p:spPr>
            <a:xfrm>
              <a:off x="2362199" y="3683000"/>
              <a:ext cx="538480" cy="538480"/>
            </a:xfrm>
            <a:prstGeom prst="ellipse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>
                  <a:solidFill>
                    <a:schemeClr val="bg2">
                      <a:lumMod val="50000"/>
                    </a:schemeClr>
                  </a:solidFill>
                </a:rPr>
                <a:t>S</a:t>
              </a:r>
              <a:r>
                <a:rPr lang="en-US" sz="1700" baseline="-25000" dirty="0">
                  <a:solidFill>
                    <a:schemeClr val="bg2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0C2C3F7D-CED7-4929-9B3F-6A24F9053024}"/>
                </a:ext>
              </a:extLst>
            </p:cNvPr>
            <p:cNvSpPr/>
            <p:nvPr/>
          </p:nvSpPr>
          <p:spPr>
            <a:xfrm>
              <a:off x="1823719" y="2890520"/>
              <a:ext cx="538480" cy="538480"/>
            </a:xfrm>
            <a:prstGeom prst="ellipse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 err="1">
                  <a:solidFill>
                    <a:schemeClr val="bg2">
                      <a:lumMod val="50000"/>
                    </a:schemeClr>
                  </a:solidFill>
                </a:rPr>
                <a:t>S’</a:t>
              </a:r>
              <a:r>
                <a:rPr lang="en-US" sz="1700" baseline="-25000" dirty="0" err="1">
                  <a:solidFill>
                    <a:schemeClr val="bg2">
                      <a:lumMod val="50000"/>
                    </a:schemeClr>
                  </a:solidFill>
                </a:rPr>
                <a:t>i</a:t>
              </a:r>
              <a:endParaRPr lang="en-US" sz="1700" baseline="-25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0DEC17E-EC81-46FC-899F-AFA80D4858A1}"/>
                </a:ext>
              </a:extLst>
            </p:cNvPr>
            <p:cNvGrpSpPr/>
            <p:nvPr/>
          </p:nvGrpSpPr>
          <p:grpSpPr>
            <a:xfrm>
              <a:off x="3098800" y="1889760"/>
              <a:ext cx="1153160" cy="3332480"/>
              <a:chOff x="3098800" y="1889760"/>
              <a:chExt cx="1153160" cy="3332480"/>
            </a:xfrm>
          </p:grpSpPr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41B18E33-909D-4873-B2C4-FF912D0BDEC6}"/>
                  </a:ext>
                </a:extLst>
              </p:cNvPr>
              <p:cNvSpPr/>
              <p:nvPr/>
            </p:nvSpPr>
            <p:spPr>
              <a:xfrm>
                <a:off x="3444240" y="4683760"/>
                <a:ext cx="538480" cy="538480"/>
              </a:xfrm>
              <a:prstGeom prst="ellipse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X</a:t>
                </a:r>
                <a:r>
                  <a:rPr lang="en-US" baseline="-25000" dirty="0">
                    <a:solidFill>
                      <a:schemeClr val="bg2">
                        <a:lumMod val="50000"/>
                      </a:schemeClr>
                    </a:solidFill>
                  </a:rPr>
                  <a:t>0</a:t>
                </a: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BC91A039-9CC3-4375-B17A-75A50C65F40C}"/>
                  </a:ext>
                </a:extLst>
              </p:cNvPr>
              <p:cNvSpPr/>
              <p:nvPr/>
            </p:nvSpPr>
            <p:spPr>
              <a:xfrm>
                <a:off x="3637280" y="3683000"/>
                <a:ext cx="614680" cy="5384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GRU</a:t>
                </a:r>
                <a:endParaRPr lang="en-US" sz="1600" baseline="-250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F5033200-6A82-497E-A6E9-6B8497CD8C48}"/>
                  </a:ext>
                </a:extLst>
              </p:cNvPr>
              <p:cNvSpPr/>
              <p:nvPr/>
            </p:nvSpPr>
            <p:spPr>
              <a:xfrm>
                <a:off x="3098800" y="2890520"/>
                <a:ext cx="614680" cy="5384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GRU’</a:t>
                </a:r>
                <a:endParaRPr lang="en-US" sz="1600" baseline="-250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9CD22C93-DE2C-4BD3-A8D7-DFFEA5DB3233}"/>
                  </a:ext>
                </a:extLst>
              </p:cNvPr>
              <p:cNvSpPr/>
              <p:nvPr/>
            </p:nvSpPr>
            <p:spPr>
              <a:xfrm>
                <a:off x="3444240" y="1889760"/>
                <a:ext cx="538480" cy="538480"/>
              </a:xfrm>
              <a:prstGeom prst="ellipse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Y</a:t>
                </a:r>
                <a:r>
                  <a:rPr lang="en-US" baseline="-25000" dirty="0">
                    <a:solidFill>
                      <a:schemeClr val="bg2">
                        <a:lumMod val="50000"/>
                      </a:schemeClr>
                    </a:solidFill>
                  </a:rPr>
                  <a:t>0</a:t>
                </a:r>
              </a:p>
            </p:txBody>
          </p:sp>
          <p:cxnSp>
            <p:nvCxnSpPr>
              <p:cNvPr id="80" name="연결선: 꺾임 79">
                <a:extLst>
                  <a:ext uri="{FF2B5EF4-FFF2-40B4-BE49-F238E27FC236}">
                    <a16:creationId xmlns:a16="http://schemas.microsoft.com/office/drawing/2014/main" id="{36BB3BEF-E5FD-4787-BEFE-7DABD4A61BC7}"/>
                  </a:ext>
                </a:extLst>
              </p:cNvPr>
              <p:cNvCxnSpPr>
                <a:cxnSpLocks/>
                <a:stCxn id="76" idx="0"/>
                <a:endCxn id="77" idx="2"/>
              </p:cNvCxnSpPr>
              <p:nvPr/>
            </p:nvCxnSpPr>
            <p:spPr>
              <a:xfrm rot="5400000" flipH="1" flipV="1">
                <a:off x="3597910" y="4337050"/>
                <a:ext cx="462280" cy="231140"/>
              </a:xfrm>
              <a:prstGeom prst="bentConnector3">
                <a:avLst>
                  <a:gd name="adj1" fmla="val 52198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31795D82-49D6-4398-A3D1-59911D8CCF9B}"/>
                  </a:ext>
                </a:extLst>
              </p:cNvPr>
              <p:cNvCxnSpPr>
                <a:cxnSpLocks/>
                <a:stCxn id="76" idx="0"/>
                <a:endCxn id="78" idx="2"/>
              </p:cNvCxnSpPr>
              <p:nvPr/>
            </p:nvCxnSpPr>
            <p:spPr>
              <a:xfrm rot="16200000" flipV="1">
                <a:off x="2932430" y="3902710"/>
                <a:ext cx="1254760" cy="307340"/>
              </a:xfrm>
              <a:prstGeom prst="bentConnector3">
                <a:avLst>
                  <a:gd name="adj1" fmla="val 19231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연결선: 꺾임 81">
                <a:extLst>
                  <a:ext uri="{FF2B5EF4-FFF2-40B4-BE49-F238E27FC236}">
                    <a16:creationId xmlns:a16="http://schemas.microsoft.com/office/drawing/2014/main" id="{6A1DA996-BFE0-485B-A781-1706644441B5}"/>
                  </a:ext>
                </a:extLst>
              </p:cNvPr>
              <p:cNvCxnSpPr>
                <a:cxnSpLocks/>
                <a:stCxn id="77" idx="0"/>
                <a:endCxn id="79" idx="4"/>
              </p:cNvCxnSpPr>
              <p:nvPr/>
            </p:nvCxnSpPr>
            <p:spPr>
              <a:xfrm rot="16200000" flipV="1">
                <a:off x="3201670" y="2940050"/>
                <a:ext cx="1254760" cy="231140"/>
              </a:xfrm>
              <a:prstGeom prst="bentConnector3">
                <a:avLst>
                  <a:gd name="adj1" fmla="val 81579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연결선: 꺾임 82">
                <a:extLst>
                  <a:ext uri="{FF2B5EF4-FFF2-40B4-BE49-F238E27FC236}">
                    <a16:creationId xmlns:a16="http://schemas.microsoft.com/office/drawing/2014/main" id="{5F57720A-40C2-4F84-AC9C-6B647E3A9109}"/>
                  </a:ext>
                </a:extLst>
              </p:cNvPr>
              <p:cNvCxnSpPr>
                <a:cxnSpLocks/>
                <a:stCxn id="78" idx="0"/>
                <a:endCxn id="79" idx="4"/>
              </p:cNvCxnSpPr>
              <p:nvPr/>
            </p:nvCxnSpPr>
            <p:spPr>
              <a:xfrm rot="5400000" flipH="1" flipV="1">
                <a:off x="3328670" y="2505710"/>
                <a:ext cx="462280" cy="307340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FAE39F3B-081C-4B19-86D6-B6A6D73AB91D}"/>
                </a:ext>
              </a:extLst>
            </p:cNvPr>
            <p:cNvSpPr/>
            <p:nvPr/>
          </p:nvSpPr>
          <p:spPr>
            <a:xfrm>
              <a:off x="3337560" y="2570480"/>
              <a:ext cx="751840" cy="254000"/>
            </a:xfrm>
            <a:prstGeom prst="ellipse">
              <a:avLst/>
            </a:prstGeom>
            <a:noFill/>
            <a:ln w="25400">
              <a:solidFill>
                <a:schemeClr val="accent4">
                  <a:lumMod val="75000"/>
                  <a:alpha val="97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21AFDA28-9387-4E68-9C2E-DB2C3740162E}"/>
                </a:ext>
              </a:extLst>
            </p:cNvPr>
            <p:cNvCxnSpPr>
              <a:cxnSpLocks/>
              <a:stCxn id="77" idx="3"/>
              <a:endCxn id="69" idx="1"/>
            </p:cNvCxnSpPr>
            <p:nvPr/>
          </p:nvCxnSpPr>
          <p:spPr>
            <a:xfrm>
              <a:off x="4251960" y="3952240"/>
              <a:ext cx="812800" cy="7759"/>
            </a:xfrm>
            <a:prstGeom prst="straightConnector1">
              <a:avLst/>
            </a:prstGeom>
            <a:ln w="2540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AB9C69DD-DEF8-47B7-B811-6920D29E0060}"/>
                </a:ext>
              </a:extLst>
            </p:cNvPr>
            <p:cNvCxnSpPr>
              <a:cxnSpLocks/>
              <a:stCxn id="29" idx="6"/>
              <a:endCxn id="77" idx="1"/>
            </p:cNvCxnSpPr>
            <p:nvPr/>
          </p:nvCxnSpPr>
          <p:spPr>
            <a:xfrm>
              <a:off x="2900679" y="3952240"/>
              <a:ext cx="736601" cy="0"/>
            </a:xfrm>
            <a:prstGeom prst="straightConnector1">
              <a:avLst/>
            </a:prstGeom>
            <a:ln w="2540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801DAF54-112E-4A5E-AB8D-5A087AEF8F8B}"/>
                </a:ext>
              </a:extLst>
            </p:cNvPr>
            <p:cNvCxnSpPr>
              <a:cxnSpLocks/>
              <a:stCxn id="70" idx="1"/>
              <a:endCxn id="78" idx="3"/>
            </p:cNvCxnSpPr>
            <p:nvPr/>
          </p:nvCxnSpPr>
          <p:spPr>
            <a:xfrm flipH="1" flipV="1">
              <a:off x="3713480" y="3159760"/>
              <a:ext cx="812800" cy="7759"/>
            </a:xfrm>
            <a:prstGeom prst="straightConnector1">
              <a:avLst/>
            </a:prstGeom>
            <a:ln w="2540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C420AED5-8D96-413E-9E57-2DE3C8E765AF}"/>
                </a:ext>
              </a:extLst>
            </p:cNvPr>
            <p:cNvCxnSpPr>
              <a:cxnSpLocks/>
              <a:stCxn id="78" idx="1"/>
              <a:endCxn id="32" idx="6"/>
            </p:cNvCxnSpPr>
            <p:nvPr/>
          </p:nvCxnSpPr>
          <p:spPr>
            <a:xfrm flipH="1">
              <a:off x="2362199" y="3159760"/>
              <a:ext cx="736601" cy="0"/>
            </a:xfrm>
            <a:prstGeom prst="straightConnector1">
              <a:avLst/>
            </a:prstGeom>
            <a:ln w="2540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D1CF554A-50DC-4AFC-9F31-C832AF5EC000}"/>
                </a:ext>
              </a:extLst>
            </p:cNvPr>
            <p:cNvCxnSpPr>
              <a:cxnSpLocks/>
              <a:stCxn id="44" idx="2"/>
              <a:endCxn id="35" idx="2"/>
            </p:cNvCxnSpPr>
            <p:nvPr/>
          </p:nvCxnSpPr>
          <p:spPr>
            <a:xfrm>
              <a:off x="2542539" y="2494281"/>
              <a:ext cx="795021" cy="203199"/>
            </a:xfrm>
            <a:prstGeom prst="straightConnector1">
              <a:avLst/>
            </a:prstGeom>
            <a:ln w="254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275F03-AE4E-4A1F-A67B-5FE329A5E091}"/>
                </a:ext>
              </a:extLst>
            </p:cNvPr>
            <p:cNvSpPr txBox="1"/>
            <p:nvPr/>
          </p:nvSpPr>
          <p:spPr>
            <a:xfrm>
              <a:off x="2092959" y="2124949"/>
              <a:ext cx="899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2">
                      <a:lumMod val="50000"/>
                    </a:schemeClr>
                  </a:solidFill>
                </a:rPr>
                <a:t>Concat</a:t>
              </a:r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E78E8A1-8A05-45DA-BD55-1DA95A7C64DC}"/>
                </a:ext>
              </a:extLst>
            </p:cNvPr>
            <p:cNvSpPr txBox="1"/>
            <p:nvPr/>
          </p:nvSpPr>
          <p:spPr>
            <a:xfrm>
              <a:off x="1426210" y="4583668"/>
              <a:ext cx="10617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Forward</a:t>
              </a:r>
            </a:p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States</a:t>
              </a: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BB6DD1F2-BCD0-4E80-891A-DA6AC6CE4134}"/>
                </a:ext>
              </a:extLst>
            </p:cNvPr>
            <p:cNvCxnSpPr>
              <a:cxnSpLocks/>
              <a:stCxn id="45" idx="0"/>
              <a:endCxn id="29" idx="2"/>
            </p:cNvCxnSpPr>
            <p:nvPr/>
          </p:nvCxnSpPr>
          <p:spPr>
            <a:xfrm flipV="1">
              <a:off x="1957070" y="3952240"/>
              <a:ext cx="405129" cy="631428"/>
            </a:xfrm>
            <a:prstGeom prst="straightConnector1">
              <a:avLst/>
            </a:prstGeom>
            <a:ln w="254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CC0B4D28-A073-4276-B8A7-18F608AD55CB}"/>
                </a:ext>
              </a:extLst>
            </p:cNvPr>
            <p:cNvGrpSpPr/>
            <p:nvPr/>
          </p:nvGrpSpPr>
          <p:grpSpPr>
            <a:xfrm>
              <a:off x="4526280" y="1897519"/>
              <a:ext cx="1153160" cy="3332480"/>
              <a:chOff x="3098800" y="1889760"/>
              <a:chExt cx="1153160" cy="3332480"/>
            </a:xfrm>
          </p:grpSpPr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29FCFA1E-ECB0-4775-8030-192F5CAF7F56}"/>
                  </a:ext>
                </a:extLst>
              </p:cNvPr>
              <p:cNvSpPr/>
              <p:nvPr/>
            </p:nvSpPr>
            <p:spPr>
              <a:xfrm>
                <a:off x="3444240" y="4683760"/>
                <a:ext cx="538480" cy="538480"/>
              </a:xfrm>
              <a:prstGeom prst="ellipse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X</a:t>
                </a:r>
                <a:r>
                  <a:rPr lang="en-US" baseline="-25000" dirty="0">
                    <a:solidFill>
                      <a:schemeClr val="bg2">
                        <a:lumMod val="50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3FE64774-421D-4374-BA24-77AFD016EFD5}"/>
                  </a:ext>
                </a:extLst>
              </p:cNvPr>
              <p:cNvSpPr/>
              <p:nvPr/>
            </p:nvSpPr>
            <p:spPr>
              <a:xfrm>
                <a:off x="3637280" y="3683000"/>
                <a:ext cx="614680" cy="5384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GRU</a:t>
                </a:r>
                <a:endParaRPr lang="en-US" sz="1600" baseline="-250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234D201B-04E9-43BB-B3AA-5E32394F5E52}"/>
                  </a:ext>
                </a:extLst>
              </p:cNvPr>
              <p:cNvSpPr/>
              <p:nvPr/>
            </p:nvSpPr>
            <p:spPr>
              <a:xfrm>
                <a:off x="3098800" y="2890520"/>
                <a:ext cx="614680" cy="5384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GRU’</a:t>
                </a:r>
                <a:endParaRPr lang="en-US" sz="1600" baseline="-250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40FF3E05-AD34-45DF-8D23-C7118C594533}"/>
                  </a:ext>
                </a:extLst>
              </p:cNvPr>
              <p:cNvSpPr/>
              <p:nvPr/>
            </p:nvSpPr>
            <p:spPr>
              <a:xfrm>
                <a:off x="3444240" y="1889760"/>
                <a:ext cx="538480" cy="538480"/>
              </a:xfrm>
              <a:prstGeom prst="ellipse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Y</a:t>
                </a:r>
                <a:r>
                  <a:rPr lang="en-US" baseline="-25000" dirty="0">
                    <a:solidFill>
                      <a:schemeClr val="bg2">
                        <a:lumMod val="50000"/>
                      </a:schemeClr>
                    </a:solidFill>
                  </a:rPr>
                  <a:t>1</a:t>
                </a:r>
              </a:p>
            </p:txBody>
          </p:sp>
          <p:cxnSp>
            <p:nvCxnSpPr>
              <p:cNvPr id="72" name="연결선: 꺾임 71">
                <a:extLst>
                  <a:ext uri="{FF2B5EF4-FFF2-40B4-BE49-F238E27FC236}">
                    <a16:creationId xmlns:a16="http://schemas.microsoft.com/office/drawing/2014/main" id="{849D04A6-015F-4A92-85A5-6D167E349FE9}"/>
                  </a:ext>
                </a:extLst>
              </p:cNvPr>
              <p:cNvCxnSpPr>
                <a:cxnSpLocks/>
                <a:stCxn id="68" idx="0"/>
                <a:endCxn id="69" idx="2"/>
              </p:cNvCxnSpPr>
              <p:nvPr/>
            </p:nvCxnSpPr>
            <p:spPr>
              <a:xfrm rot="5400000" flipH="1" flipV="1">
                <a:off x="3597910" y="4337050"/>
                <a:ext cx="462280" cy="231140"/>
              </a:xfrm>
              <a:prstGeom prst="bentConnector3">
                <a:avLst>
                  <a:gd name="adj1" fmla="val 52198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연결선: 꺾임 72">
                <a:extLst>
                  <a:ext uri="{FF2B5EF4-FFF2-40B4-BE49-F238E27FC236}">
                    <a16:creationId xmlns:a16="http://schemas.microsoft.com/office/drawing/2014/main" id="{BEE3A8F5-B993-45B0-9A2C-D82B7E230586}"/>
                  </a:ext>
                </a:extLst>
              </p:cNvPr>
              <p:cNvCxnSpPr>
                <a:cxnSpLocks/>
                <a:stCxn id="68" idx="0"/>
                <a:endCxn id="70" idx="2"/>
              </p:cNvCxnSpPr>
              <p:nvPr/>
            </p:nvCxnSpPr>
            <p:spPr>
              <a:xfrm rot="16200000" flipV="1">
                <a:off x="2932430" y="3902710"/>
                <a:ext cx="1254760" cy="307340"/>
              </a:xfrm>
              <a:prstGeom prst="bentConnector3">
                <a:avLst>
                  <a:gd name="adj1" fmla="val 19231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연결선: 꺾임 73">
                <a:extLst>
                  <a:ext uri="{FF2B5EF4-FFF2-40B4-BE49-F238E27FC236}">
                    <a16:creationId xmlns:a16="http://schemas.microsoft.com/office/drawing/2014/main" id="{8C562928-C21A-49AD-9CAF-4FE9B16EC85B}"/>
                  </a:ext>
                </a:extLst>
              </p:cNvPr>
              <p:cNvCxnSpPr>
                <a:cxnSpLocks/>
                <a:stCxn id="69" idx="0"/>
                <a:endCxn id="71" idx="4"/>
              </p:cNvCxnSpPr>
              <p:nvPr/>
            </p:nvCxnSpPr>
            <p:spPr>
              <a:xfrm rot="16200000" flipV="1">
                <a:off x="3201670" y="2940050"/>
                <a:ext cx="1254760" cy="231140"/>
              </a:xfrm>
              <a:prstGeom prst="bentConnector3">
                <a:avLst>
                  <a:gd name="adj1" fmla="val 81579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연결선: 꺾임 74">
                <a:extLst>
                  <a:ext uri="{FF2B5EF4-FFF2-40B4-BE49-F238E27FC236}">
                    <a16:creationId xmlns:a16="http://schemas.microsoft.com/office/drawing/2014/main" id="{EC67CB1A-0DE5-4271-A6A1-2AADE0774CA8}"/>
                  </a:ext>
                </a:extLst>
              </p:cNvPr>
              <p:cNvCxnSpPr>
                <a:cxnSpLocks/>
                <a:stCxn id="70" idx="0"/>
                <a:endCxn id="71" idx="4"/>
              </p:cNvCxnSpPr>
              <p:nvPr/>
            </p:nvCxnSpPr>
            <p:spPr>
              <a:xfrm rot="5400000" flipH="1" flipV="1">
                <a:off x="3328670" y="2505710"/>
                <a:ext cx="462280" cy="307340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65BDA675-24EF-4189-9F68-5E265F435980}"/>
                </a:ext>
              </a:extLst>
            </p:cNvPr>
            <p:cNvGrpSpPr/>
            <p:nvPr/>
          </p:nvGrpSpPr>
          <p:grpSpPr>
            <a:xfrm>
              <a:off x="6700520" y="1897519"/>
              <a:ext cx="1153160" cy="3332480"/>
              <a:chOff x="3098800" y="1889760"/>
              <a:chExt cx="1153160" cy="3332480"/>
            </a:xfrm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EFAED123-D2AF-4FE2-A533-AA7B6435F054}"/>
                  </a:ext>
                </a:extLst>
              </p:cNvPr>
              <p:cNvSpPr/>
              <p:nvPr/>
            </p:nvSpPr>
            <p:spPr>
              <a:xfrm>
                <a:off x="3444240" y="4683760"/>
                <a:ext cx="538480" cy="538480"/>
              </a:xfrm>
              <a:prstGeom prst="ellipse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X</a:t>
                </a:r>
                <a:r>
                  <a:rPr lang="en-US" baseline="-25000" dirty="0">
                    <a:solidFill>
                      <a:schemeClr val="bg2">
                        <a:lumMod val="50000"/>
                      </a:schemeClr>
                    </a:solidFill>
                  </a:rPr>
                  <a:t>i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E228007A-9CA2-4F07-B22E-B10D8E99B285}"/>
                  </a:ext>
                </a:extLst>
              </p:cNvPr>
              <p:cNvSpPr/>
              <p:nvPr/>
            </p:nvSpPr>
            <p:spPr>
              <a:xfrm>
                <a:off x="3637280" y="3683000"/>
                <a:ext cx="614680" cy="5384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GRU</a:t>
                </a:r>
                <a:endParaRPr lang="en-US" sz="1600" baseline="-250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2B59C64F-2251-4880-9DFE-7ED7136B7B45}"/>
                  </a:ext>
                </a:extLst>
              </p:cNvPr>
              <p:cNvSpPr/>
              <p:nvPr/>
            </p:nvSpPr>
            <p:spPr>
              <a:xfrm>
                <a:off x="3098800" y="2890520"/>
                <a:ext cx="614680" cy="5384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GRU’</a:t>
                </a:r>
                <a:endParaRPr lang="en-US" sz="1600" baseline="-250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57DA5CB-E1CE-4019-BA34-41FEF6CD4824}"/>
                  </a:ext>
                </a:extLst>
              </p:cNvPr>
              <p:cNvSpPr/>
              <p:nvPr/>
            </p:nvSpPr>
            <p:spPr>
              <a:xfrm>
                <a:off x="3444240" y="1889760"/>
                <a:ext cx="538480" cy="538480"/>
              </a:xfrm>
              <a:prstGeom prst="ellipse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Y</a:t>
                </a:r>
                <a:r>
                  <a:rPr lang="en-US" baseline="-25000" dirty="0">
                    <a:solidFill>
                      <a:schemeClr val="bg2">
                        <a:lumMod val="50000"/>
                      </a:schemeClr>
                    </a:solidFill>
                  </a:rPr>
                  <a:t>i</a:t>
                </a:r>
              </a:p>
            </p:txBody>
          </p:sp>
          <p:cxnSp>
            <p:nvCxnSpPr>
              <p:cNvPr id="64" name="연결선: 꺾임 63">
                <a:extLst>
                  <a:ext uri="{FF2B5EF4-FFF2-40B4-BE49-F238E27FC236}">
                    <a16:creationId xmlns:a16="http://schemas.microsoft.com/office/drawing/2014/main" id="{7CEA010C-78B0-46A5-A466-D0B78231D31D}"/>
                  </a:ext>
                </a:extLst>
              </p:cNvPr>
              <p:cNvCxnSpPr>
                <a:cxnSpLocks/>
                <a:stCxn id="60" idx="0"/>
                <a:endCxn id="61" idx="2"/>
              </p:cNvCxnSpPr>
              <p:nvPr/>
            </p:nvCxnSpPr>
            <p:spPr>
              <a:xfrm rot="5400000" flipH="1" flipV="1">
                <a:off x="3597910" y="4337050"/>
                <a:ext cx="462280" cy="231140"/>
              </a:xfrm>
              <a:prstGeom prst="bentConnector3">
                <a:avLst>
                  <a:gd name="adj1" fmla="val 52198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연결선: 꺾임 64">
                <a:extLst>
                  <a:ext uri="{FF2B5EF4-FFF2-40B4-BE49-F238E27FC236}">
                    <a16:creationId xmlns:a16="http://schemas.microsoft.com/office/drawing/2014/main" id="{9BBF4D15-D917-4AF3-9C05-D20C7089C3C0}"/>
                  </a:ext>
                </a:extLst>
              </p:cNvPr>
              <p:cNvCxnSpPr>
                <a:cxnSpLocks/>
                <a:stCxn id="60" idx="0"/>
                <a:endCxn id="62" idx="2"/>
              </p:cNvCxnSpPr>
              <p:nvPr/>
            </p:nvCxnSpPr>
            <p:spPr>
              <a:xfrm rot="16200000" flipV="1">
                <a:off x="2932430" y="3902710"/>
                <a:ext cx="1254760" cy="307340"/>
              </a:xfrm>
              <a:prstGeom prst="bentConnector3">
                <a:avLst>
                  <a:gd name="adj1" fmla="val 19231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연결선: 꺾임 65">
                <a:extLst>
                  <a:ext uri="{FF2B5EF4-FFF2-40B4-BE49-F238E27FC236}">
                    <a16:creationId xmlns:a16="http://schemas.microsoft.com/office/drawing/2014/main" id="{384277E9-0BE6-4188-B26C-8B5FDD31C49C}"/>
                  </a:ext>
                </a:extLst>
              </p:cNvPr>
              <p:cNvCxnSpPr>
                <a:cxnSpLocks/>
                <a:stCxn id="61" idx="0"/>
                <a:endCxn id="63" idx="4"/>
              </p:cNvCxnSpPr>
              <p:nvPr/>
            </p:nvCxnSpPr>
            <p:spPr>
              <a:xfrm rot="16200000" flipV="1">
                <a:off x="3201670" y="2940050"/>
                <a:ext cx="1254760" cy="231140"/>
              </a:xfrm>
              <a:prstGeom prst="bentConnector3">
                <a:avLst>
                  <a:gd name="adj1" fmla="val 81579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연결선: 꺾임 66">
                <a:extLst>
                  <a:ext uri="{FF2B5EF4-FFF2-40B4-BE49-F238E27FC236}">
                    <a16:creationId xmlns:a16="http://schemas.microsoft.com/office/drawing/2014/main" id="{92193091-3DBB-42B6-BD74-CF5C96689D4C}"/>
                  </a:ext>
                </a:extLst>
              </p:cNvPr>
              <p:cNvCxnSpPr>
                <a:cxnSpLocks/>
                <a:stCxn id="62" idx="0"/>
                <a:endCxn id="63" idx="4"/>
              </p:cNvCxnSpPr>
              <p:nvPr/>
            </p:nvCxnSpPr>
            <p:spPr>
              <a:xfrm rot="5400000" flipH="1" flipV="1">
                <a:off x="3328670" y="2505710"/>
                <a:ext cx="462280" cy="307340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AD3F49A2-F1D5-4CEB-A7F9-4EBEB0EE81A1}"/>
                </a:ext>
              </a:extLst>
            </p:cNvPr>
            <p:cNvCxnSpPr>
              <a:cxnSpLocks/>
              <a:stCxn id="62" idx="1"/>
              <a:endCxn id="70" idx="3"/>
            </p:cNvCxnSpPr>
            <p:nvPr/>
          </p:nvCxnSpPr>
          <p:spPr>
            <a:xfrm flipH="1">
              <a:off x="5140960" y="3167519"/>
              <a:ext cx="1559560" cy="0"/>
            </a:xfrm>
            <a:prstGeom prst="straightConnector1">
              <a:avLst/>
            </a:prstGeom>
            <a:ln w="2540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FC63BE79-E10E-4248-B69F-58B67CCA4105}"/>
                </a:ext>
              </a:extLst>
            </p:cNvPr>
            <p:cNvCxnSpPr>
              <a:cxnSpLocks/>
              <a:stCxn id="69" idx="3"/>
              <a:endCxn id="61" idx="1"/>
            </p:cNvCxnSpPr>
            <p:nvPr/>
          </p:nvCxnSpPr>
          <p:spPr>
            <a:xfrm>
              <a:off x="5679440" y="3959999"/>
              <a:ext cx="1559560" cy="0"/>
            </a:xfrm>
            <a:prstGeom prst="straightConnector1">
              <a:avLst/>
            </a:prstGeom>
            <a:ln w="2540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6D6C550-B058-43B9-85A7-F5509A19F6E2}"/>
                </a:ext>
              </a:extLst>
            </p:cNvPr>
            <p:cNvSpPr/>
            <p:nvPr/>
          </p:nvSpPr>
          <p:spPr>
            <a:xfrm>
              <a:off x="8067040" y="2900958"/>
              <a:ext cx="538480" cy="538480"/>
            </a:xfrm>
            <a:prstGeom prst="ellipse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spc="-100" dirty="0">
                  <a:solidFill>
                    <a:schemeClr val="bg2">
                      <a:lumMod val="50000"/>
                    </a:schemeClr>
                  </a:solidFill>
                </a:rPr>
                <a:t>S’</a:t>
              </a:r>
              <a:r>
                <a:rPr lang="en-US" sz="1700" spc="-100" baseline="-25000" dirty="0">
                  <a:solidFill>
                    <a:schemeClr val="bg2">
                      <a:lumMod val="50000"/>
                    </a:schemeClr>
                  </a:solidFill>
                </a:rPr>
                <a:t>0</a:t>
              </a: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7E49CF15-09E7-4D80-8BCB-33941F0B3F15}"/>
                </a:ext>
              </a:extLst>
            </p:cNvPr>
            <p:cNvCxnSpPr>
              <a:cxnSpLocks/>
              <a:stCxn id="51" idx="2"/>
              <a:endCxn id="62" idx="3"/>
            </p:cNvCxnSpPr>
            <p:nvPr/>
          </p:nvCxnSpPr>
          <p:spPr>
            <a:xfrm flipH="1" flipV="1">
              <a:off x="7315200" y="3167519"/>
              <a:ext cx="751840" cy="2679"/>
            </a:xfrm>
            <a:prstGeom prst="straightConnector1">
              <a:avLst/>
            </a:prstGeom>
            <a:ln w="2540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D39672B0-E81D-4005-A12E-0D0CF41B6721}"/>
                </a:ext>
              </a:extLst>
            </p:cNvPr>
            <p:cNvCxnSpPr>
              <a:cxnSpLocks/>
              <a:stCxn id="54" idx="2"/>
              <a:endCxn id="61" idx="3"/>
            </p:cNvCxnSpPr>
            <p:nvPr/>
          </p:nvCxnSpPr>
          <p:spPr>
            <a:xfrm flipH="1">
              <a:off x="7853680" y="3952240"/>
              <a:ext cx="746760" cy="7759"/>
            </a:xfrm>
            <a:prstGeom prst="straightConnector1">
              <a:avLst/>
            </a:prstGeom>
            <a:ln w="2540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B2F7CC6C-C40D-468E-ADB9-33A24403FD88}"/>
                </a:ext>
              </a:extLst>
            </p:cNvPr>
            <p:cNvSpPr/>
            <p:nvPr/>
          </p:nvSpPr>
          <p:spPr>
            <a:xfrm>
              <a:off x="8600440" y="3683000"/>
              <a:ext cx="538480" cy="538480"/>
            </a:xfrm>
            <a:prstGeom prst="ellipse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>
                  <a:solidFill>
                    <a:schemeClr val="bg2">
                      <a:lumMod val="50000"/>
                    </a:schemeClr>
                  </a:solidFill>
                </a:rPr>
                <a:t>S</a:t>
              </a:r>
              <a:r>
                <a:rPr lang="en-US" sz="1700" baseline="-25000" dirty="0">
                  <a:solidFill>
                    <a:schemeClr val="bg2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2D862CF-8B40-4D4F-BDBB-1505EB92BD7C}"/>
                </a:ext>
              </a:extLst>
            </p:cNvPr>
            <p:cNvSpPr txBox="1"/>
            <p:nvPr/>
          </p:nvSpPr>
          <p:spPr>
            <a:xfrm>
              <a:off x="8483602" y="1980029"/>
              <a:ext cx="11658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Backward</a:t>
              </a:r>
            </a:p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States</a:t>
              </a:r>
            </a:p>
          </p:txBody>
        </p: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F4BBFA12-C75F-48B3-AEF9-632A5D4F64E6}"/>
                </a:ext>
              </a:extLst>
            </p:cNvPr>
            <p:cNvCxnSpPr>
              <a:cxnSpLocks/>
              <a:stCxn id="55" idx="2"/>
              <a:endCxn id="51" idx="6"/>
            </p:cNvCxnSpPr>
            <p:nvPr/>
          </p:nvCxnSpPr>
          <p:spPr>
            <a:xfrm flipH="1">
              <a:off x="8605520" y="2626360"/>
              <a:ext cx="461012" cy="543838"/>
            </a:xfrm>
            <a:prstGeom prst="straightConnector1">
              <a:avLst/>
            </a:prstGeom>
            <a:ln w="254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7516A55-A2F1-420E-8307-1C35C674482A}"/>
                </a:ext>
              </a:extLst>
            </p:cNvPr>
            <p:cNvSpPr txBox="1"/>
            <p:nvPr/>
          </p:nvSpPr>
          <p:spPr>
            <a:xfrm>
              <a:off x="6076950" y="4752479"/>
              <a:ext cx="4457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6C0C292-08BE-4066-B560-1CB884E93F7D}"/>
                </a:ext>
              </a:extLst>
            </p:cNvPr>
            <p:cNvSpPr txBox="1"/>
            <p:nvPr/>
          </p:nvSpPr>
          <p:spPr>
            <a:xfrm>
              <a:off x="6076950" y="1980029"/>
              <a:ext cx="4457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ADACC4DA-9467-4B70-9940-AD71A9AC8F8A}"/>
              </a:ext>
            </a:extLst>
          </p:cNvPr>
          <p:cNvGrpSpPr/>
          <p:nvPr/>
        </p:nvGrpSpPr>
        <p:grpSpPr>
          <a:xfrm>
            <a:off x="1052539" y="4243027"/>
            <a:ext cx="4381821" cy="2285654"/>
            <a:chOff x="1306096" y="1706616"/>
            <a:chExt cx="4381821" cy="2285654"/>
          </a:xfrm>
        </p:grpSpPr>
        <p:sp>
          <p:nvSpPr>
            <p:cNvPr id="85" name="모서리가 둥근 직사각형 32">
              <a:extLst>
                <a:ext uri="{FF2B5EF4-FFF2-40B4-BE49-F238E27FC236}">
                  <a16:creationId xmlns:a16="http://schemas.microsoft.com/office/drawing/2014/main" id="{2204D895-8200-44BE-9B33-E509DC0C1688}"/>
                </a:ext>
              </a:extLst>
            </p:cNvPr>
            <p:cNvSpPr/>
            <p:nvPr/>
          </p:nvSpPr>
          <p:spPr>
            <a:xfrm>
              <a:off x="1306096" y="2855030"/>
              <a:ext cx="1065406" cy="360000"/>
            </a:xfrm>
            <a:prstGeom prst="roundRect">
              <a:avLst/>
            </a:prstGeom>
            <a:solidFill>
              <a:srgbClr val="CCCCFF"/>
            </a:solidFill>
            <a:ln>
              <a:noFill/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1A73DE"/>
                  </a:solidFill>
                </a:rPr>
                <a:t>Client</a:t>
              </a:r>
              <a:endParaRPr lang="ko-KR" altLang="en-US" sz="1400" b="1" dirty="0">
                <a:solidFill>
                  <a:srgbClr val="1A73DE"/>
                </a:solidFill>
              </a:endParaRPr>
            </a:p>
          </p:txBody>
        </p:sp>
        <p:cxnSp>
          <p:nvCxnSpPr>
            <p:cNvPr id="86" name="연결선: 꺾임 85">
              <a:extLst>
                <a:ext uri="{FF2B5EF4-FFF2-40B4-BE49-F238E27FC236}">
                  <a16:creationId xmlns:a16="http://schemas.microsoft.com/office/drawing/2014/main" id="{8C053CDF-352C-4791-B464-3DDD5CBB2C97}"/>
                </a:ext>
              </a:extLst>
            </p:cNvPr>
            <p:cNvCxnSpPr>
              <a:cxnSpLocks/>
              <a:stCxn id="87" idx="3"/>
              <a:endCxn id="89" idx="1"/>
            </p:cNvCxnSpPr>
            <p:nvPr/>
          </p:nvCxnSpPr>
          <p:spPr>
            <a:xfrm flipV="1">
              <a:off x="3906520" y="2663855"/>
              <a:ext cx="757778" cy="371175"/>
            </a:xfrm>
            <a:prstGeom prst="bentConnector3">
              <a:avLst>
                <a:gd name="adj1" fmla="val 5000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99C77938-A930-426E-9055-958ED9B11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9280" y="2646410"/>
              <a:ext cx="777240" cy="777240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7DB1E2C5-9FE5-4F0B-8A75-A316C1712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4298" y="3215030"/>
              <a:ext cx="777240" cy="777240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746C759F-65D3-4B70-B327-D6484FF92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4298" y="2275235"/>
              <a:ext cx="777240" cy="777240"/>
            </a:xfrm>
            <a:prstGeom prst="rect">
              <a:avLst/>
            </a:prstGeom>
          </p:spPr>
        </p:pic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0F9FB819-3105-47EF-A971-DEAA741493A8}"/>
                </a:ext>
              </a:extLst>
            </p:cNvPr>
            <p:cNvSpPr/>
            <p:nvPr/>
          </p:nvSpPr>
          <p:spPr>
            <a:xfrm>
              <a:off x="2869345" y="2119343"/>
              <a:ext cx="1269999" cy="5270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1000" b="1" i="1" kern="0" dirty="0">
                  <a:solidFill>
                    <a:srgbClr val="44546A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Reverse</a:t>
              </a:r>
              <a:r>
                <a:rPr lang="ko-KR" altLang="en-US" sz="1000" b="1" i="1" kern="0" dirty="0">
                  <a:solidFill>
                    <a:srgbClr val="44546A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 </a:t>
              </a:r>
              <a:r>
                <a:rPr lang="en-US" altLang="ko-KR" sz="1000" b="1" i="1" kern="0" dirty="0">
                  <a:solidFill>
                    <a:srgbClr val="44546A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Proxy</a:t>
              </a: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1000" b="1" i="1" kern="0" dirty="0">
                  <a:solidFill>
                    <a:srgbClr val="44546A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Server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9B86773D-4518-454C-9430-6DD448D7EF4E}"/>
                </a:ext>
              </a:extLst>
            </p:cNvPr>
            <p:cNvSpPr/>
            <p:nvPr/>
          </p:nvSpPr>
          <p:spPr>
            <a:xfrm>
              <a:off x="4417918" y="1706616"/>
              <a:ext cx="1269999" cy="5270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1000" b="1" i="1" kern="0" dirty="0">
                  <a:solidFill>
                    <a:srgbClr val="44546A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Lower</a:t>
              </a: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1000" b="1" i="1" kern="0" dirty="0">
                  <a:solidFill>
                    <a:srgbClr val="44546A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Web Server</a:t>
              </a:r>
            </a:p>
          </p:txBody>
        </p: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14F5E987-36D0-4D3A-A189-F4C4B496C841}"/>
                </a:ext>
              </a:extLst>
            </p:cNvPr>
            <p:cNvCxnSpPr>
              <a:stCxn id="85" idx="3"/>
              <a:endCxn id="87" idx="1"/>
            </p:cNvCxnSpPr>
            <p:nvPr/>
          </p:nvCxnSpPr>
          <p:spPr>
            <a:xfrm>
              <a:off x="2371502" y="3035030"/>
              <a:ext cx="757778" cy="0"/>
            </a:xfrm>
            <a:prstGeom prst="line">
              <a:avLst/>
            </a:prstGeom>
            <a:ln w="25400"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연결선: 꺾임 92">
              <a:extLst>
                <a:ext uri="{FF2B5EF4-FFF2-40B4-BE49-F238E27FC236}">
                  <a16:creationId xmlns:a16="http://schemas.microsoft.com/office/drawing/2014/main" id="{122743D6-0974-46E7-9449-FE953A6B8C49}"/>
                </a:ext>
              </a:extLst>
            </p:cNvPr>
            <p:cNvCxnSpPr>
              <a:cxnSpLocks/>
              <a:stCxn id="87" idx="3"/>
              <a:endCxn id="88" idx="1"/>
            </p:cNvCxnSpPr>
            <p:nvPr/>
          </p:nvCxnSpPr>
          <p:spPr>
            <a:xfrm>
              <a:off x="3906520" y="3035030"/>
              <a:ext cx="757778" cy="568620"/>
            </a:xfrm>
            <a:prstGeom prst="bentConnector3">
              <a:avLst>
                <a:gd name="adj1" fmla="val 5000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90004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5" y="-2096198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ETC _invisible slide2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44851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94" name="그룹 93">
            <a:extLst>
              <a:ext uri="{FF2B5EF4-FFF2-40B4-BE49-F238E27FC236}">
                <a16:creationId xmlns:a16="http://schemas.microsoft.com/office/drawing/2014/main" id="{02193231-BF4A-49FB-A26A-AC8567A82E7E}"/>
              </a:ext>
            </a:extLst>
          </p:cNvPr>
          <p:cNvGrpSpPr/>
          <p:nvPr/>
        </p:nvGrpSpPr>
        <p:grpSpPr>
          <a:xfrm>
            <a:off x="2205618" y="681356"/>
            <a:ext cx="4196080" cy="1910080"/>
            <a:chOff x="3474720" y="2976880"/>
            <a:chExt cx="4196080" cy="1910080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485C39B9-E726-4B96-9029-C4B1A2715F10}"/>
                </a:ext>
              </a:extLst>
            </p:cNvPr>
            <p:cNvGrpSpPr/>
            <p:nvPr/>
          </p:nvGrpSpPr>
          <p:grpSpPr>
            <a:xfrm>
              <a:off x="3566160" y="3063730"/>
              <a:ext cx="4037702" cy="1747030"/>
              <a:chOff x="3566160" y="3063730"/>
              <a:chExt cx="4037702" cy="1747030"/>
            </a:xfrm>
          </p:grpSpPr>
          <p:sp>
            <p:nvSpPr>
              <p:cNvPr id="97" name="사각형: 둥근 모서리 96">
                <a:extLst>
                  <a:ext uri="{FF2B5EF4-FFF2-40B4-BE49-F238E27FC236}">
                    <a16:creationId xmlns:a16="http://schemas.microsoft.com/office/drawing/2014/main" id="{5B3397C4-B0C8-4546-B60F-164948862FBB}"/>
                  </a:ext>
                </a:extLst>
              </p:cNvPr>
              <p:cNvSpPr/>
              <p:nvPr/>
            </p:nvSpPr>
            <p:spPr>
              <a:xfrm>
                <a:off x="4801498" y="3063730"/>
                <a:ext cx="1507862" cy="436390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Controller</a:t>
                </a:r>
              </a:p>
            </p:txBody>
          </p:sp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6FF77189-C04C-4D59-BB0F-E0EAB4E7AD8F}"/>
                  </a:ext>
                </a:extLst>
              </p:cNvPr>
              <p:cNvSpPr/>
              <p:nvPr/>
            </p:nvSpPr>
            <p:spPr>
              <a:xfrm>
                <a:off x="6096000" y="4374370"/>
                <a:ext cx="1507862" cy="436390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View</a:t>
                </a:r>
              </a:p>
            </p:txBody>
          </p:sp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4FEC2C13-05FD-4D4D-8E56-7386460F326B}"/>
                  </a:ext>
                </a:extLst>
              </p:cNvPr>
              <p:cNvSpPr/>
              <p:nvPr/>
            </p:nvSpPr>
            <p:spPr>
              <a:xfrm>
                <a:off x="3566160" y="4374370"/>
                <a:ext cx="1507862" cy="436390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Model</a:t>
                </a:r>
              </a:p>
            </p:txBody>
          </p:sp>
          <p:cxnSp>
            <p:nvCxnSpPr>
              <p:cNvPr id="100" name="직선 화살표 연결선 99">
                <a:extLst>
                  <a:ext uri="{FF2B5EF4-FFF2-40B4-BE49-F238E27FC236}">
                    <a16:creationId xmlns:a16="http://schemas.microsoft.com/office/drawing/2014/main" id="{7BAD59F8-C4BA-4DCF-BB85-6E7BC6E960D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4429760" y="3657600"/>
                <a:ext cx="619760" cy="61976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화살표 연결선 100">
                <a:extLst>
                  <a:ext uri="{FF2B5EF4-FFF2-40B4-BE49-F238E27FC236}">
                    <a16:creationId xmlns:a16="http://schemas.microsoft.com/office/drawing/2014/main" id="{CD3CCC7B-5F06-44D2-96D3-04E5FBEC83A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6096000" y="3657600"/>
                <a:ext cx="619760" cy="61976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화살표 연결선 101">
                <a:extLst>
                  <a:ext uri="{FF2B5EF4-FFF2-40B4-BE49-F238E27FC236}">
                    <a16:creationId xmlns:a16="http://schemas.microsoft.com/office/drawing/2014/main" id="{BCB4260F-06C3-4A64-85DF-FB266D2CC0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91760" y="4684250"/>
                <a:ext cx="782320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화살표 연결선 102">
                <a:extLst>
                  <a:ext uri="{FF2B5EF4-FFF2-40B4-BE49-F238E27FC236}">
                    <a16:creationId xmlns:a16="http://schemas.microsoft.com/office/drawing/2014/main" id="{5F87B528-A1D2-4432-936F-1729FB47DCC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191760" y="4542010"/>
                <a:ext cx="782320" cy="0"/>
              </a:xfrm>
              <a:prstGeom prst="straightConnector1">
                <a:avLst/>
              </a:prstGeom>
              <a:ln w="25400"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연결선: 구부러짐 103">
                <a:extLst>
                  <a:ext uri="{FF2B5EF4-FFF2-40B4-BE49-F238E27FC236}">
                    <a16:creationId xmlns:a16="http://schemas.microsoft.com/office/drawing/2014/main" id="{0678A875-A32B-4102-9DE1-98190A648BB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294244" y="3500242"/>
                <a:ext cx="914155" cy="477521"/>
              </a:xfrm>
              <a:prstGeom prst="curvedConnector3">
                <a:avLst>
                  <a:gd name="adj1" fmla="val 98902"/>
                </a:avLst>
              </a:prstGeom>
              <a:ln w="25400"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7A826F73-42EB-4930-A5FE-CB9EED14C3A9}"/>
                </a:ext>
              </a:extLst>
            </p:cNvPr>
            <p:cNvSpPr/>
            <p:nvPr/>
          </p:nvSpPr>
          <p:spPr>
            <a:xfrm>
              <a:off x="3474720" y="2976880"/>
              <a:ext cx="4196080" cy="19100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33CF798D-D951-438E-B620-329F2916157D}"/>
              </a:ext>
            </a:extLst>
          </p:cNvPr>
          <p:cNvGrpSpPr/>
          <p:nvPr/>
        </p:nvGrpSpPr>
        <p:grpSpPr>
          <a:xfrm>
            <a:off x="1255658" y="696600"/>
            <a:ext cx="10609185" cy="5666008"/>
            <a:chOff x="1255657" y="613337"/>
            <a:chExt cx="10609185" cy="5666008"/>
          </a:xfrm>
        </p:grpSpPr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2482F4DC-F7E4-4D8C-BEA0-470BD420B131}"/>
                </a:ext>
              </a:extLst>
            </p:cNvPr>
            <p:cNvSpPr/>
            <p:nvPr/>
          </p:nvSpPr>
          <p:spPr>
            <a:xfrm>
              <a:off x="1255658" y="2452068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Input</a:t>
              </a:r>
            </a:p>
          </p:txBody>
        </p: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8E0E78CC-0FA1-48A8-A031-F263D6AA22A1}"/>
                </a:ext>
              </a:extLst>
            </p:cNvPr>
            <p:cNvGrpSpPr/>
            <p:nvPr/>
          </p:nvGrpSpPr>
          <p:grpSpPr>
            <a:xfrm>
              <a:off x="1255657" y="2921005"/>
              <a:ext cx="1985383" cy="1285235"/>
              <a:chOff x="1235337" y="2341885"/>
              <a:chExt cx="2178421" cy="1285235"/>
            </a:xfrm>
          </p:grpSpPr>
          <p:sp>
            <p:nvSpPr>
              <p:cNvPr id="195" name="사각형: 둥근 모서리 194">
                <a:extLst>
                  <a:ext uri="{FF2B5EF4-FFF2-40B4-BE49-F238E27FC236}">
                    <a16:creationId xmlns:a16="http://schemas.microsoft.com/office/drawing/2014/main" id="{FAB6EC4D-90BE-42AA-A8A3-D36CE56DBC33}"/>
                  </a:ext>
                </a:extLst>
              </p:cNvPr>
              <p:cNvSpPr/>
              <p:nvPr/>
            </p:nvSpPr>
            <p:spPr>
              <a:xfrm>
                <a:off x="1235337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FS, BS, ‘  ’</a:t>
                </a:r>
              </a:p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Char to num</a:t>
                </a: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9669AE56-3437-40FB-9D68-AE260F889C65}"/>
                  </a:ext>
                </a:extLst>
              </p:cNvPr>
              <p:cNvSpPr/>
              <p:nvPr/>
            </p:nvSpPr>
            <p:spPr>
              <a:xfrm>
                <a:off x="1326779" y="2341885"/>
                <a:ext cx="1885772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Preprocessing</a:t>
                </a:r>
              </a:p>
            </p:txBody>
          </p:sp>
        </p:grpSp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8EB130B5-AFD1-496B-A08D-4F1A8657B9DC}"/>
                </a:ext>
              </a:extLst>
            </p:cNvPr>
            <p:cNvSpPr/>
            <p:nvPr/>
          </p:nvSpPr>
          <p:spPr>
            <a:xfrm>
              <a:off x="1255658" y="4595116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Embed</a:t>
              </a:r>
            </a:p>
          </p:txBody>
        </p:sp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ECE66B58-485F-4BED-9C2A-AF30ECA8CCE3}"/>
                </a:ext>
              </a:extLst>
            </p:cNvPr>
            <p:cNvSpPr/>
            <p:nvPr/>
          </p:nvSpPr>
          <p:spPr>
            <a:xfrm>
              <a:off x="1255658" y="5418535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Expand-dim</a:t>
              </a: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8A5B828-E402-4654-A6F1-1FAE2D1CA783}"/>
                </a:ext>
              </a:extLst>
            </p:cNvPr>
            <p:cNvGrpSpPr/>
            <p:nvPr/>
          </p:nvGrpSpPr>
          <p:grpSpPr>
            <a:xfrm>
              <a:off x="3911330" y="2614038"/>
              <a:ext cx="2486865" cy="3665307"/>
              <a:chOff x="1235337" y="2306694"/>
              <a:chExt cx="2178421" cy="1320426"/>
            </a:xfrm>
          </p:grpSpPr>
          <p:sp>
            <p:nvSpPr>
              <p:cNvPr id="188" name="사각형: 둥근 모서리 187">
                <a:extLst>
                  <a:ext uri="{FF2B5EF4-FFF2-40B4-BE49-F238E27FC236}">
                    <a16:creationId xmlns:a16="http://schemas.microsoft.com/office/drawing/2014/main" id="{1637C52D-93EB-4AB4-949D-3AE73CDBDCC2}"/>
                  </a:ext>
                </a:extLst>
              </p:cNvPr>
              <p:cNvSpPr/>
              <p:nvPr/>
            </p:nvSpPr>
            <p:spPr>
              <a:xfrm>
                <a:off x="1235337" y="2417278"/>
                <a:ext cx="2178421" cy="1209842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sz="2000" b="1" i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35249CD6-1A7D-4A1C-AA55-BD57399119E8}"/>
                  </a:ext>
                </a:extLst>
              </p:cNvPr>
              <p:cNvSpPr/>
              <p:nvPr/>
            </p:nvSpPr>
            <p:spPr>
              <a:xfrm>
                <a:off x="1374453" y="2306694"/>
                <a:ext cx="1655550" cy="1823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N-gram Conv2D</a:t>
                </a: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E4F78A93-A3DC-472F-B110-EEFD8BEEF1FC}"/>
                  </a:ext>
                </a:extLst>
              </p:cNvPr>
              <p:cNvSpPr/>
              <p:nvPr/>
            </p:nvSpPr>
            <p:spPr>
              <a:xfrm>
                <a:off x="1374453" y="2510470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unigram_conv2D</a:t>
                </a: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B3281C71-48D2-47D7-A9ED-A77294564391}"/>
                  </a:ext>
                </a:extLst>
              </p:cNvPr>
              <p:cNvSpPr/>
              <p:nvPr/>
            </p:nvSpPr>
            <p:spPr>
              <a:xfrm>
                <a:off x="1374453" y="2692862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bigram_conv2D</a:t>
                </a:r>
              </a:p>
            </p:txBody>
          </p: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B5591D2B-2A42-40CE-A7BC-3928A9D610F6}"/>
                  </a:ext>
                </a:extLst>
              </p:cNvPr>
              <p:cNvSpPr/>
              <p:nvPr/>
            </p:nvSpPr>
            <p:spPr>
              <a:xfrm>
                <a:off x="1374453" y="2888898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trigram_conv2D</a:t>
                </a: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EA1D3FB8-2845-407D-8353-A90AF24E1F0E}"/>
                  </a:ext>
                </a:extLst>
              </p:cNvPr>
              <p:cNvSpPr/>
              <p:nvPr/>
            </p:nvSpPr>
            <p:spPr>
              <a:xfrm>
                <a:off x="1374453" y="3095322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forthgram_conv2D</a:t>
                </a:r>
              </a:p>
            </p:txBody>
          </p:sp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7B05DBE9-41ED-461C-A1DA-9D46A185B83D}"/>
                  </a:ext>
                </a:extLst>
              </p:cNvPr>
              <p:cNvSpPr/>
              <p:nvPr/>
            </p:nvSpPr>
            <p:spPr>
              <a:xfrm>
                <a:off x="1374453" y="3306471"/>
                <a:ext cx="1947481" cy="182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fifthgram_conv2D</a:t>
                </a:r>
              </a:p>
            </p:txBody>
          </p:sp>
        </p:grpSp>
        <p:sp>
          <p:nvSpPr>
            <p:cNvPr id="111" name="사각형: 둥근 모서리 110">
              <a:extLst>
                <a:ext uri="{FF2B5EF4-FFF2-40B4-BE49-F238E27FC236}">
                  <a16:creationId xmlns:a16="http://schemas.microsoft.com/office/drawing/2014/main" id="{458AC246-6017-45D8-8CCD-33DD26DDCD44}"/>
                </a:ext>
              </a:extLst>
            </p:cNvPr>
            <p:cNvSpPr/>
            <p:nvPr/>
          </p:nvSpPr>
          <p:spPr>
            <a:xfrm>
              <a:off x="6963158" y="5418535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 err="1">
                  <a:solidFill>
                    <a:schemeClr val="tx2"/>
                  </a:solidFill>
                </a:rPr>
                <a:t>Concat</a:t>
              </a:r>
              <a:endParaRPr lang="en-US" sz="2000" b="1" i="1" dirty="0">
                <a:solidFill>
                  <a:schemeClr val="tx2"/>
                </a:solidFill>
              </a:endParaRPr>
            </a:p>
          </p:txBody>
        </p:sp>
        <p:sp>
          <p:nvSpPr>
            <p:cNvPr id="112" name="사각형: 둥근 모서리 111">
              <a:extLst>
                <a:ext uri="{FF2B5EF4-FFF2-40B4-BE49-F238E27FC236}">
                  <a16:creationId xmlns:a16="http://schemas.microsoft.com/office/drawing/2014/main" id="{EF1D9635-A337-4199-B6B2-9A2F1D4088A9}"/>
                </a:ext>
              </a:extLst>
            </p:cNvPr>
            <p:cNvSpPr/>
            <p:nvPr/>
          </p:nvSpPr>
          <p:spPr>
            <a:xfrm>
              <a:off x="6959288" y="3803921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Reshape</a:t>
              </a:r>
            </a:p>
          </p:txBody>
        </p:sp>
        <p:sp>
          <p:nvSpPr>
            <p:cNvPr id="113" name="사각형: 둥근 모서리 112">
              <a:extLst>
                <a:ext uri="{FF2B5EF4-FFF2-40B4-BE49-F238E27FC236}">
                  <a16:creationId xmlns:a16="http://schemas.microsoft.com/office/drawing/2014/main" id="{495054AB-9E70-4B4C-9A8C-9223C2CAA050}"/>
                </a:ext>
              </a:extLst>
            </p:cNvPr>
            <p:cNvSpPr/>
            <p:nvPr/>
          </p:nvSpPr>
          <p:spPr>
            <a:xfrm>
              <a:off x="6959288" y="4583773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Transpose</a:t>
              </a:r>
            </a:p>
          </p:txBody>
        </p: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C2257042-2571-4F65-8324-2FC5D1033566}"/>
                </a:ext>
              </a:extLst>
            </p:cNvPr>
            <p:cNvGrpSpPr/>
            <p:nvPr/>
          </p:nvGrpSpPr>
          <p:grpSpPr>
            <a:xfrm>
              <a:off x="6624903" y="613337"/>
              <a:ext cx="5239939" cy="2802524"/>
              <a:chOff x="1033904" y="2283090"/>
              <a:chExt cx="2976101" cy="2088184"/>
            </a:xfrm>
          </p:grpSpPr>
          <p:sp>
            <p:nvSpPr>
              <p:cNvPr id="186" name="사각형: 둥근 모서리 185">
                <a:extLst>
                  <a:ext uri="{FF2B5EF4-FFF2-40B4-BE49-F238E27FC236}">
                    <a16:creationId xmlns:a16="http://schemas.microsoft.com/office/drawing/2014/main" id="{6EE6D9B5-6370-453C-8B0E-2E6C689A9A1A}"/>
                  </a:ext>
                </a:extLst>
              </p:cNvPr>
              <p:cNvSpPr/>
              <p:nvPr/>
            </p:nvSpPr>
            <p:spPr>
              <a:xfrm>
                <a:off x="1033904" y="2509741"/>
                <a:ext cx="2976101" cy="1861533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sz="2000" b="1" i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34D8A3FE-06E2-49E7-98F0-453EFACFC646}"/>
                  </a:ext>
                </a:extLst>
              </p:cNvPr>
              <p:cNvSpPr/>
              <p:nvPr/>
            </p:nvSpPr>
            <p:spPr>
              <a:xfrm>
                <a:off x="1249364" y="2283090"/>
                <a:ext cx="1317397" cy="37724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Bidirectional GRU</a:t>
                </a:r>
              </a:p>
            </p:txBody>
          </p:sp>
        </p:grpSp>
        <p:sp>
          <p:nvSpPr>
            <p:cNvPr id="115" name="사각형: 둥근 모서리 114">
              <a:extLst>
                <a:ext uri="{FF2B5EF4-FFF2-40B4-BE49-F238E27FC236}">
                  <a16:creationId xmlns:a16="http://schemas.microsoft.com/office/drawing/2014/main" id="{BE3581CF-6DDF-42D0-B297-EFF682BF31E0}"/>
                </a:ext>
              </a:extLst>
            </p:cNvPr>
            <p:cNvSpPr/>
            <p:nvPr/>
          </p:nvSpPr>
          <p:spPr>
            <a:xfrm>
              <a:off x="9638584" y="3803921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Dense</a:t>
              </a:r>
            </a:p>
          </p:txBody>
        </p:sp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47E96FC3-A9A8-4147-92BD-FDF9765141F0}"/>
                </a:ext>
              </a:extLst>
            </p:cNvPr>
            <p:cNvSpPr/>
            <p:nvPr/>
          </p:nvSpPr>
          <p:spPr>
            <a:xfrm>
              <a:off x="9638584" y="4595116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 err="1">
                  <a:solidFill>
                    <a:schemeClr val="tx2"/>
                  </a:solidFill>
                </a:rPr>
                <a:t>Softmax</a:t>
              </a:r>
              <a:endParaRPr lang="en-US" sz="2000" b="1" i="1" dirty="0">
                <a:solidFill>
                  <a:schemeClr val="tx2"/>
                </a:solidFill>
              </a:endParaRPr>
            </a:p>
          </p:txBody>
        </p:sp>
        <p:sp>
          <p:nvSpPr>
            <p:cNvPr id="117" name="사각형: 둥근 모서리 116">
              <a:extLst>
                <a:ext uri="{FF2B5EF4-FFF2-40B4-BE49-F238E27FC236}">
                  <a16:creationId xmlns:a16="http://schemas.microsoft.com/office/drawing/2014/main" id="{16BCF9E8-9103-4FF3-9FB3-0F49B97BF05E}"/>
                </a:ext>
              </a:extLst>
            </p:cNvPr>
            <p:cNvSpPr/>
            <p:nvPr/>
          </p:nvSpPr>
          <p:spPr>
            <a:xfrm>
              <a:off x="9638584" y="5419097"/>
              <a:ext cx="15078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Output</a:t>
              </a:r>
            </a:p>
          </p:txBody>
        </p:sp>
        <p:cxnSp>
          <p:nvCxnSpPr>
            <p:cNvPr id="118" name="직선 화살표 연결선 117">
              <a:extLst>
                <a:ext uri="{FF2B5EF4-FFF2-40B4-BE49-F238E27FC236}">
                  <a16:creationId xmlns:a16="http://schemas.microsoft.com/office/drawing/2014/main" id="{B26ABC87-AEA4-42FD-A6A6-4692EE1F19E7}"/>
                </a:ext>
              </a:extLst>
            </p:cNvPr>
            <p:cNvCxnSpPr>
              <a:endCxn id="109" idx="0"/>
            </p:cNvCxnSpPr>
            <p:nvPr/>
          </p:nvCxnSpPr>
          <p:spPr>
            <a:xfrm flipH="1">
              <a:off x="2009589" y="5031506"/>
              <a:ext cx="2091" cy="387029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화살표 연결선 118">
              <a:extLst>
                <a:ext uri="{FF2B5EF4-FFF2-40B4-BE49-F238E27FC236}">
                  <a16:creationId xmlns:a16="http://schemas.microsoft.com/office/drawing/2014/main" id="{C4F5F3E7-70DD-40F2-9E94-A1B9BAF502E4}"/>
                </a:ext>
              </a:extLst>
            </p:cNvPr>
            <p:cNvCxnSpPr/>
            <p:nvPr/>
          </p:nvCxnSpPr>
          <p:spPr>
            <a:xfrm flipH="1">
              <a:off x="2009589" y="4213145"/>
              <a:ext cx="2091" cy="387029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화살표 연결선 119">
              <a:extLst>
                <a:ext uri="{FF2B5EF4-FFF2-40B4-BE49-F238E27FC236}">
                  <a16:creationId xmlns:a16="http://schemas.microsoft.com/office/drawing/2014/main" id="{7C7266E0-BE7B-4330-AA75-BCBFF02B267D}"/>
                </a:ext>
              </a:extLst>
            </p:cNvPr>
            <p:cNvCxnSpPr>
              <a:cxnSpLocks/>
            </p:cNvCxnSpPr>
            <p:nvPr/>
          </p:nvCxnSpPr>
          <p:spPr>
            <a:xfrm>
              <a:off x="2006808" y="2899829"/>
              <a:ext cx="1" cy="236733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연결선: 꺾임 120">
              <a:extLst>
                <a:ext uri="{FF2B5EF4-FFF2-40B4-BE49-F238E27FC236}">
                  <a16:creationId xmlns:a16="http://schemas.microsoft.com/office/drawing/2014/main" id="{769B59BB-8845-41B9-B017-D7E92829620A}"/>
                </a:ext>
              </a:extLst>
            </p:cNvPr>
            <p:cNvCxnSpPr>
              <a:cxnSpLocks/>
              <a:stCxn id="109" idx="3"/>
              <a:endCxn id="190" idx="1"/>
            </p:cNvCxnSpPr>
            <p:nvPr/>
          </p:nvCxnSpPr>
          <p:spPr>
            <a:xfrm flipV="1">
              <a:off x="2763520" y="3432837"/>
              <a:ext cx="1306624" cy="2203893"/>
            </a:xfrm>
            <a:prstGeom prst="bentConnector3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연결선: 꺾임 121">
              <a:extLst>
                <a:ext uri="{FF2B5EF4-FFF2-40B4-BE49-F238E27FC236}">
                  <a16:creationId xmlns:a16="http://schemas.microsoft.com/office/drawing/2014/main" id="{96BC0681-D0A4-46EF-8C38-34989E795333}"/>
                </a:ext>
              </a:extLst>
            </p:cNvPr>
            <p:cNvCxnSpPr>
              <a:cxnSpLocks/>
              <a:stCxn id="109" idx="3"/>
              <a:endCxn id="191" idx="1"/>
            </p:cNvCxnSpPr>
            <p:nvPr/>
          </p:nvCxnSpPr>
          <p:spPr>
            <a:xfrm flipV="1">
              <a:off x="2763520" y="3939130"/>
              <a:ext cx="1306624" cy="16976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연결선: 꺾임 122">
              <a:extLst>
                <a:ext uri="{FF2B5EF4-FFF2-40B4-BE49-F238E27FC236}">
                  <a16:creationId xmlns:a16="http://schemas.microsoft.com/office/drawing/2014/main" id="{A3A6F9FC-3826-47BC-9E97-754469E62DC0}"/>
                </a:ext>
              </a:extLst>
            </p:cNvPr>
            <p:cNvCxnSpPr>
              <a:cxnSpLocks/>
              <a:stCxn id="109" idx="3"/>
              <a:endCxn id="192" idx="1"/>
            </p:cNvCxnSpPr>
            <p:nvPr/>
          </p:nvCxnSpPr>
          <p:spPr>
            <a:xfrm flipV="1">
              <a:off x="2763520" y="4483297"/>
              <a:ext cx="1306624" cy="1153433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연결선: 꺾임 123">
              <a:extLst>
                <a:ext uri="{FF2B5EF4-FFF2-40B4-BE49-F238E27FC236}">
                  <a16:creationId xmlns:a16="http://schemas.microsoft.com/office/drawing/2014/main" id="{7CDEFBCA-A2C5-4AB9-AE8A-BA83699B3A85}"/>
                </a:ext>
              </a:extLst>
            </p:cNvPr>
            <p:cNvCxnSpPr>
              <a:cxnSpLocks/>
              <a:stCxn id="109" idx="3"/>
              <a:endCxn id="193" idx="1"/>
            </p:cNvCxnSpPr>
            <p:nvPr/>
          </p:nvCxnSpPr>
          <p:spPr>
            <a:xfrm flipV="1">
              <a:off x="2763520" y="5056300"/>
              <a:ext cx="1306624" cy="58043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연결선: 꺾임 124">
              <a:extLst>
                <a:ext uri="{FF2B5EF4-FFF2-40B4-BE49-F238E27FC236}">
                  <a16:creationId xmlns:a16="http://schemas.microsoft.com/office/drawing/2014/main" id="{B36F7F17-9E3E-4C75-BBBE-537C86582C97}"/>
                </a:ext>
              </a:extLst>
            </p:cNvPr>
            <p:cNvCxnSpPr>
              <a:cxnSpLocks/>
              <a:stCxn id="109" idx="3"/>
              <a:endCxn id="194" idx="1"/>
            </p:cNvCxnSpPr>
            <p:nvPr/>
          </p:nvCxnSpPr>
          <p:spPr>
            <a:xfrm>
              <a:off x="2763520" y="5636730"/>
              <a:ext cx="1306624" cy="5688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연결선: 꺾임 125">
              <a:extLst>
                <a:ext uri="{FF2B5EF4-FFF2-40B4-BE49-F238E27FC236}">
                  <a16:creationId xmlns:a16="http://schemas.microsoft.com/office/drawing/2014/main" id="{7039994F-40FC-4201-BEDA-C109EB67F62A}"/>
                </a:ext>
              </a:extLst>
            </p:cNvPr>
            <p:cNvCxnSpPr>
              <a:cxnSpLocks/>
              <a:stCxn id="191" idx="3"/>
              <a:endCxn id="111" idx="1"/>
            </p:cNvCxnSpPr>
            <p:nvPr/>
          </p:nvCxnSpPr>
          <p:spPr>
            <a:xfrm>
              <a:off x="6293370" y="3939130"/>
              <a:ext cx="669788" cy="16976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연결선: 꺾임 126">
              <a:extLst>
                <a:ext uri="{FF2B5EF4-FFF2-40B4-BE49-F238E27FC236}">
                  <a16:creationId xmlns:a16="http://schemas.microsoft.com/office/drawing/2014/main" id="{F21EE892-91A4-4CDD-82A4-30B7DB90B32D}"/>
                </a:ext>
              </a:extLst>
            </p:cNvPr>
            <p:cNvCxnSpPr>
              <a:cxnSpLocks/>
              <a:stCxn id="190" idx="3"/>
              <a:endCxn id="111" idx="1"/>
            </p:cNvCxnSpPr>
            <p:nvPr/>
          </p:nvCxnSpPr>
          <p:spPr>
            <a:xfrm>
              <a:off x="6293370" y="3432837"/>
              <a:ext cx="669788" cy="2203893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연결선: 꺾임 127">
              <a:extLst>
                <a:ext uri="{FF2B5EF4-FFF2-40B4-BE49-F238E27FC236}">
                  <a16:creationId xmlns:a16="http://schemas.microsoft.com/office/drawing/2014/main" id="{18B899B8-6C51-41DB-844C-7E2D71A13A7E}"/>
                </a:ext>
              </a:extLst>
            </p:cNvPr>
            <p:cNvCxnSpPr>
              <a:cxnSpLocks/>
              <a:stCxn id="192" idx="3"/>
              <a:endCxn id="111" idx="1"/>
            </p:cNvCxnSpPr>
            <p:nvPr/>
          </p:nvCxnSpPr>
          <p:spPr>
            <a:xfrm>
              <a:off x="6293370" y="4483297"/>
              <a:ext cx="669788" cy="1153433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연결선: 꺾임 128">
              <a:extLst>
                <a:ext uri="{FF2B5EF4-FFF2-40B4-BE49-F238E27FC236}">
                  <a16:creationId xmlns:a16="http://schemas.microsoft.com/office/drawing/2014/main" id="{45BCC2FC-DE2E-4A9F-9BCC-EB976CB5D7F0}"/>
                </a:ext>
              </a:extLst>
            </p:cNvPr>
            <p:cNvCxnSpPr>
              <a:cxnSpLocks/>
              <a:stCxn id="193" idx="3"/>
              <a:endCxn id="111" idx="1"/>
            </p:cNvCxnSpPr>
            <p:nvPr/>
          </p:nvCxnSpPr>
          <p:spPr>
            <a:xfrm>
              <a:off x="6293370" y="5056300"/>
              <a:ext cx="669788" cy="58043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연결선: 꺾임 129">
              <a:extLst>
                <a:ext uri="{FF2B5EF4-FFF2-40B4-BE49-F238E27FC236}">
                  <a16:creationId xmlns:a16="http://schemas.microsoft.com/office/drawing/2014/main" id="{3727C78F-1036-4EB8-A405-43C72B67245A}"/>
                </a:ext>
              </a:extLst>
            </p:cNvPr>
            <p:cNvCxnSpPr>
              <a:cxnSpLocks/>
              <a:stCxn id="194" idx="3"/>
              <a:endCxn id="111" idx="1"/>
            </p:cNvCxnSpPr>
            <p:nvPr/>
          </p:nvCxnSpPr>
          <p:spPr>
            <a:xfrm flipV="1">
              <a:off x="6293370" y="5636730"/>
              <a:ext cx="669788" cy="5688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E30C7C17-2C1A-4486-99F9-22309C82930E}"/>
                </a:ext>
              </a:extLst>
            </p:cNvPr>
            <p:cNvCxnSpPr>
              <a:cxnSpLocks/>
              <a:stCxn id="111" idx="0"/>
              <a:endCxn id="113" idx="2"/>
            </p:cNvCxnSpPr>
            <p:nvPr/>
          </p:nvCxnSpPr>
          <p:spPr>
            <a:xfrm flipH="1" flipV="1">
              <a:off x="7713219" y="5020163"/>
              <a:ext cx="3870" cy="398372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DB5AFEA2-7A26-4529-9149-7A09AF823FE6}"/>
                </a:ext>
              </a:extLst>
            </p:cNvPr>
            <p:cNvCxnSpPr>
              <a:cxnSpLocks/>
              <a:stCxn id="113" idx="0"/>
              <a:endCxn id="112" idx="2"/>
            </p:cNvCxnSpPr>
            <p:nvPr/>
          </p:nvCxnSpPr>
          <p:spPr>
            <a:xfrm flipV="1">
              <a:off x="7713219" y="4240311"/>
              <a:ext cx="0" cy="343462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화살표 연결선 132">
              <a:extLst>
                <a:ext uri="{FF2B5EF4-FFF2-40B4-BE49-F238E27FC236}">
                  <a16:creationId xmlns:a16="http://schemas.microsoft.com/office/drawing/2014/main" id="{D88927D7-0931-4B38-8F21-B5004126A170}"/>
                </a:ext>
              </a:extLst>
            </p:cNvPr>
            <p:cNvCxnSpPr>
              <a:cxnSpLocks/>
              <a:stCxn id="112" idx="0"/>
            </p:cNvCxnSpPr>
            <p:nvPr/>
          </p:nvCxnSpPr>
          <p:spPr>
            <a:xfrm flipV="1">
              <a:off x="7713219" y="3416324"/>
              <a:ext cx="0" cy="387597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>
              <a:extLst>
                <a:ext uri="{FF2B5EF4-FFF2-40B4-BE49-F238E27FC236}">
                  <a16:creationId xmlns:a16="http://schemas.microsoft.com/office/drawing/2014/main" id="{B3577A2B-4F5E-432B-A275-E4179E76D94B}"/>
                </a:ext>
              </a:extLst>
            </p:cNvPr>
            <p:cNvCxnSpPr>
              <a:cxnSpLocks/>
              <a:stCxn id="116" idx="2"/>
              <a:endCxn id="117" idx="0"/>
            </p:cNvCxnSpPr>
            <p:nvPr/>
          </p:nvCxnSpPr>
          <p:spPr>
            <a:xfrm>
              <a:off x="10392515" y="5031506"/>
              <a:ext cx="0" cy="387591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68BF22CF-41D3-4A00-B34B-B6BAA130B3BB}"/>
                </a:ext>
              </a:extLst>
            </p:cNvPr>
            <p:cNvCxnSpPr>
              <a:cxnSpLocks/>
              <a:stCxn id="115" idx="2"/>
              <a:endCxn id="116" idx="0"/>
            </p:cNvCxnSpPr>
            <p:nvPr/>
          </p:nvCxnSpPr>
          <p:spPr>
            <a:xfrm>
              <a:off x="10392515" y="4240311"/>
              <a:ext cx="0" cy="354805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>
              <a:extLst>
                <a:ext uri="{FF2B5EF4-FFF2-40B4-BE49-F238E27FC236}">
                  <a16:creationId xmlns:a16="http://schemas.microsoft.com/office/drawing/2014/main" id="{D0644154-9561-4366-B930-C523D370B70D}"/>
                </a:ext>
              </a:extLst>
            </p:cNvPr>
            <p:cNvCxnSpPr>
              <a:cxnSpLocks/>
            </p:cNvCxnSpPr>
            <p:nvPr/>
          </p:nvCxnSpPr>
          <p:spPr>
            <a:xfrm>
              <a:off x="10381190" y="3416324"/>
              <a:ext cx="0" cy="354805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07F84E5B-E390-4B79-B9A5-489B390C66F5}"/>
                </a:ext>
              </a:extLst>
            </p:cNvPr>
            <p:cNvGrpSpPr/>
            <p:nvPr/>
          </p:nvGrpSpPr>
          <p:grpSpPr>
            <a:xfrm>
              <a:off x="6643516" y="1275884"/>
              <a:ext cx="5126270" cy="1954864"/>
              <a:chOff x="1718309" y="1889760"/>
              <a:chExt cx="7456831" cy="3340239"/>
            </a:xfrm>
          </p:grpSpPr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EB09E495-172B-4987-A452-5C39B276DA39}"/>
                  </a:ext>
                </a:extLst>
              </p:cNvPr>
              <p:cNvSpPr/>
              <p:nvPr/>
            </p:nvSpPr>
            <p:spPr>
              <a:xfrm>
                <a:off x="2362199" y="3683000"/>
                <a:ext cx="538480" cy="53848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</a:rPr>
                  <a:t>S</a:t>
                </a:r>
                <a:r>
                  <a:rPr lang="en-US" sz="700" baseline="-25000" dirty="0">
                    <a:solidFill>
                      <a:schemeClr val="bg2">
                        <a:lumMod val="50000"/>
                      </a:schemeClr>
                    </a:solidFill>
                  </a:rPr>
                  <a:t>0</a:t>
                </a:r>
              </a:p>
            </p:txBody>
          </p:sp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F8350743-8E23-4E29-86F6-E44159B4CF87}"/>
                  </a:ext>
                </a:extLst>
              </p:cNvPr>
              <p:cNvSpPr/>
              <p:nvPr/>
            </p:nvSpPr>
            <p:spPr>
              <a:xfrm>
                <a:off x="1823719" y="2890520"/>
                <a:ext cx="538480" cy="53848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 err="1">
                    <a:solidFill>
                      <a:schemeClr val="bg2">
                        <a:lumMod val="50000"/>
                      </a:schemeClr>
                    </a:solidFill>
                  </a:rPr>
                  <a:t>S’</a:t>
                </a:r>
                <a:r>
                  <a:rPr lang="en-US" sz="700" baseline="-25000" dirty="0" err="1">
                    <a:solidFill>
                      <a:schemeClr val="bg2">
                        <a:lumMod val="50000"/>
                      </a:schemeClr>
                    </a:solidFill>
                  </a:rPr>
                  <a:t>i</a:t>
                </a:r>
                <a:endParaRPr lang="en-US" sz="700" baseline="-250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140" name="그룹 139">
                <a:extLst>
                  <a:ext uri="{FF2B5EF4-FFF2-40B4-BE49-F238E27FC236}">
                    <a16:creationId xmlns:a16="http://schemas.microsoft.com/office/drawing/2014/main" id="{20C02DDB-F824-4921-9BEB-3A2CF7E54B57}"/>
                  </a:ext>
                </a:extLst>
              </p:cNvPr>
              <p:cNvGrpSpPr/>
              <p:nvPr/>
            </p:nvGrpSpPr>
            <p:grpSpPr>
              <a:xfrm>
                <a:off x="3098800" y="1889760"/>
                <a:ext cx="1153160" cy="3332480"/>
                <a:chOff x="3098800" y="1889760"/>
                <a:chExt cx="1153160" cy="3332480"/>
              </a:xfrm>
            </p:grpSpPr>
            <p:sp>
              <p:nvSpPr>
                <p:cNvPr id="178" name="타원 177">
                  <a:extLst>
                    <a:ext uri="{FF2B5EF4-FFF2-40B4-BE49-F238E27FC236}">
                      <a16:creationId xmlns:a16="http://schemas.microsoft.com/office/drawing/2014/main" id="{59CE3852-0920-4D97-A1C9-BC06D9B2133F}"/>
                    </a:ext>
                  </a:extLst>
                </p:cNvPr>
                <p:cNvSpPr/>
                <p:nvPr/>
              </p:nvSpPr>
              <p:spPr>
                <a:xfrm>
                  <a:off x="3444240" y="4683760"/>
                  <a:ext cx="538480" cy="538480"/>
                </a:xfrm>
                <a:prstGeom prst="ellipse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X</a:t>
                  </a:r>
                  <a:r>
                    <a:rPr lang="en-US" sz="700" baseline="-25000" dirty="0">
                      <a:solidFill>
                        <a:schemeClr val="bg2">
                          <a:lumMod val="50000"/>
                        </a:schemeClr>
                      </a:solidFill>
                    </a:rPr>
                    <a:t>0</a:t>
                  </a: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BF1E0C8E-818C-42DC-A022-B5822193BEC9}"/>
                    </a:ext>
                  </a:extLst>
                </p:cNvPr>
                <p:cNvSpPr/>
                <p:nvPr/>
              </p:nvSpPr>
              <p:spPr>
                <a:xfrm>
                  <a:off x="3637280" y="368300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GRU</a:t>
                  </a:r>
                  <a:endParaRPr lang="en-US" sz="700" baseline="-25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97119BCB-2557-4DE7-BEF6-0F56065F12A8}"/>
                    </a:ext>
                  </a:extLst>
                </p:cNvPr>
                <p:cNvSpPr/>
                <p:nvPr/>
              </p:nvSpPr>
              <p:spPr>
                <a:xfrm>
                  <a:off x="3098800" y="289052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GRU’</a:t>
                  </a:r>
                  <a:endParaRPr lang="en-US" sz="700" baseline="-25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81" name="타원 180">
                  <a:extLst>
                    <a:ext uri="{FF2B5EF4-FFF2-40B4-BE49-F238E27FC236}">
                      <a16:creationId xmlns:a16="http://schemas.microsoft.com/office/drawing/2014/main" id="{75DC9AEE-A5EE-460E-82BA-38016ACDDE60}"/>
                    </a:ext>
                  </a:extLst>
                </p:cNvPr>
                <p:cNvSpPr/>
                <p:nvPr/>
              </p:nvSpPr>
              <p:spPr>
                <a:xfrm>
                  <a:off x="3444240" y="1889760"/>
                  <a:ext cx="538480" cy="53848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Y</a:t>
                  </a:r>
                  <a:r>
                    <a:rPr lang="en-US" sz="700" baseline="-25000" dirty="0">
                      <a:solidFill>
                        <a:schemeClr val="bg2">
                          <a:lumMod val="50000"/>
                        </a:schemeClr>
                      </a:solidFill>
                    </a:rPr>
                    <a:t>0</a:t>
                  </a:r>
                </a:p>
              </p:txBody>
            </p:sp>
            <p:cxnSp>
              <p:nvCxnSpPr>
                <p:cNvPr id="182" name="연결선: 꺾임 181">
                  <a:extLst>
                    <a:ext uri="{FF2B5EF4-FFF2-40B4-BE49-F238E27FC236}">
                      <a16:creationId xmlns:a16="http://schemas.microsoft.com/office/drawing/2014/main" id="{25C081F1-A273-4A56-A76F-2D3787F97786}"/>
                    </a:ext>
                  </a:extLst>
                </p:cNvPr>
                <p:cNvCxnSpPr>
                  <a:cxnSpLocks/>
                  <a:stCxn id="178" idx="0"/>
                  <a:endCxn id="179" idx="2"/>
                </p:cNvCxnSpPr>
                <p:nvPr/>
              </p:nvCxnSpPr>
              <p:spPr>
                <a:xfrm rot="5400000" flipH="1" flipV="1">
                  <a:off x="3597910" y="4337050"/>
                  <a:ext cx="462280" cy="231140"/>
                </a:xfrm>
                <a:prstGeom prst="bentConnector3">
                  <a:avLst>
                    <a:gd name="adj1" fmla="val 52198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연결선: 꺾임 182">
                  <a:extLst>
                    <a:ext uri="{FF2B5EF4-FFF2-40B4-BE49-F238E27FC236}">
                      <a16:creationId xmlns:a16="http://schemas.microsoft.com/office/drawing/2014/main" id="{37AEBFDE-E401-41C3-B652-707FABC07AD1}"/>
                    </a:ext>
                  </a:extLst>
                </p:cNvPr>
                <p:cNvCxnSpPr>
                  <a:cxnSpLocks/>
                  <a:stCxn id="178" idx="0"/>
                  <a:endCxn id="180" idx="2"/>
                </p:cNvCxnSpPr>
                <p:nvPr/>
              </p:nvCxnSpPr>
              <p:spPr>
                <a:xfrm rot="16200000" flipV="1">
                  <a:off x="2932430" y="3902710"/>
                  <a:ext cx="1254760" cy="307340"/>
                </a:xfrm>
                <a:prstGeom prst="bentConnector3">
                  <a:avLst>
                    <a:gd name="adj1" fmla="val 19231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연결선: 꺾임 183">
                  <a:extLst>
                    <a:ext uri="{FF2B5EF4-FFF2-40B4-BE49-F238E27FC236}">
                      <a16:creationId xmlns:a16="http://schemas.microsoft.com/office/drawing/2014/main" id="{D6ABF47E-1A46-4F78-BD78-6D8EF1C5BCD5}"/>
                    </a:ext>
                  </a:extLst>
                </p:cNvPr>
                <p:cNvCxnSpPr>
                  <a:cxnSpLocks/>
                  <a:stCxn id="179" idx="0"/>
                  <a:endCxn id="181" idx="4"/>
                </p:cNvCxnSpPr>
                <p:nvPr/>
              </p:nvCxnSpPr>
              <p:spPr>
                <a:xfrm rot="16200000" flipV="1">
                  <a:off x="3201670" y="2940050"/>
                  <a:ext cx="1254760" cy="231140"/>
                </a:xfrm>
                <a:prstGeom prst="bentConnector3">
                  <a:avLst>
                    <a:gd name="adj1" fmla="val 81579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연결선: 꺾임 184">
                  <a:extLst>
                    <a:ext uri="{FF2B5EF4-FFF2-40B4-BE49-F238E27FC236}">
                      <a16:creationId xmlns:a16="http://schemas.microsoft.com/office/drawing/2014/main" id="{6A2714D6-2615-44DF-B280-BE908ED74899}"/>
                    </a:ext>
                  </a:extLst>
                </p:cNvPr>
                <p:cNvCxnSpPr>
                  <a:cxnSpLocks/>
                  <a:stCxn id="180" idx="0"/>
                  <a:endCxn id="181" idx="4"/>
                </p:cNvCxnSpPr>
                <p:nvPr/>
              </p:nvCxnSpPr>
              <p:spPr>
                <a:xfrm rot="5400000" flipH="1" flipV="1">
                  <a:off x="3328670" y="2505710"/>
                  <a:ext cx="462280" cy="307340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822CEA2E-7484-4783-BD93-C74C75E0ACEA}"/>
                  </a:ext>
                </a:extLst>
              </p:cNvPr>
              <p:cNvSpPr/>
              <p:nvPr/>
            </p:nvSpPr>
            <p:spPr>
              <a:xfrm>
                <a:off x="3337560" y="2570480"/>
                <a:ext cx="751840" cy="254000"/>
              </a:xfrm>
              <a:prstGeom prst="ellipse">
                <a:avLst/>
              </a:prstGeom>
              <a:noFill/>
              <a:ln w="25400">
                <a:solidFill>
                  <a:schemeClr val="accent4">
                    <a:lumMod val="75000"/>
                    <a:alpha val="97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cxnSp>
            <p:nvCxnSpPr>
              <p:cNvPr id="142" name="직선 화살표 연결선 141">
                <a:extLst>
                  <a:ext uri="{FF2B5EF4-FFF2-40B4-BE49-F238E27FC236}">
                    <a16:creationId xmlns:a16="http://schemas.microsoft.com/office/drawing/2014/main" id="{1FDA6F0D-7D74-40E1-B4E1-FD178E62AF72}"/>
                  </a:ext>
                </a:extLst>
              </p:cNvPr>
              <p:cNvCxnSpPr>
                <a:cxnSpLocks/>
                <a:stCxn id="179" idx="3"/>
                <a:endCxn id="171" idx="1"/>
              </p:cNvCxnSpPr>
              <p:nvPr/>
            </p:nvCxnSpPr>
            <p:spPr>
              <a:xfrm>
                <a:off x="4251960" y="3952240"/>
                <a:ext cx="812800" cy="7759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직선 화살표 연결선 142">
                <a:extLst>
                  <a:ext uri="{FF2B5EF4-FFF2-40B4-BE49-F238E27FC236}">
                    <a16:creationId xmlns:a16="http://schemas.microsoft.com/office/drawing/2014/main" id="{F15D6C9C-C715-4B15-8EE1-0F65DBFBDB40}"/>
                  </a:ext>
                </a:extLst>
              </p:cNvPr>
              <p:cNvCxnSpPr>
                <a:cxnSpLocks/>
                <a:stCxn id="138" idx="6"/>
                <a:endCxn id="179" idx="1"/>
              </p:cNvCxnSpPr>
              <p:nvPr/>
            </p:nvCxnSpPr>
            <p:spPr>
              <a:xfrm>
                <a:off x="2900679" y="3952240"/>
                <a:ext cx="736601" cy="0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화살표 연결선 143">
                <a:extLst>
                  <a:ext uri="{FF2B5EF4-FFF2-40B4-BE49-F238E27FC236}">
                    <a16:creationId xmlns:a16="http://schemas.microsoft.com/office/drawing/2014/main" id="{D19C7FDD-6838-41FB-BA20-804EA5741956}"/>
                  </a:ext>
                </a:extLst>
              </p:cNvPr>
              <p:cNvCxnSpPr>
                <a:cxnSpLocks/>
                <a:stCxn id="172" idx="1"/>
                <a:endCxn id="180" idx="3"/>
              </p:cNvCxnSpPr>
              <p:nvPr/>
            </p:nvCxnSpPr>
            <p:spPr>
              <a:xfrm flipH="1" flipV="1">
                <a:off x="3713480" y="3159760"/>
                <a:ext cx="812800" cy="7759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화살표 연결선 144">
                <a:extLst>
                  <a:ext uri="{FF2B5EF4-FFF2-40B4-BE49-F238E27FC236}">
                    <a16:creationId xmlns:a16="http://schemas.microsoft.com/office/drawing/2014/main" id="{D94A2ECE-96AF-4C1A-A3BA-7CFA2D15F18D}"/>
                  </a:ext>
                </a:extLst>
              </p:cNvPr>
              <p:cNvCxnSpPr>
                <a:cxnSpLocks/>
                <a:stCxn id="180" idx="1"/>
                <a:endCxn id="139" idx="6"/>
              </p:cNvCxnSpPr>
              <p:nvPr/>
            </p:nvCxnSpPr>
            <p:spPr>
              <a:xfrm flipH="1">
                <a:off x="2362199" y="3159760"/>
                <a:ext cx="736601" cy="0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61FE6A81-0CEB-480B-8B91-2B96BC361AC7}"/>
                  </a:ext>
                </a:extLst>
              </p:cNvPr>
              <p:cNvCxnSpPr>
                <a:cxnSpLocks/>
                <a:stCxn id="147" idx="2"/>
                <a:endCxn id="141" idx="2"/>
              </p:cNvCxnSpPr>
              <p:nvPr/>
            </p:nvCxnSpPr>
            <p:spPr>
              <a:xfrm>
                <a:off x="2542539" y="2558811"/>
                <a:ext cx="795021" cy="138670"/>
              </a:xfrm>
              <a:prstGeom prst="straightConnector1">
                <a:avLst/>
              </a:prstGeom>
              <a:ln w="2540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373170A-09D3-4196-870E-711F301C63FC}"/>
                  </a:ext>
                </a:extLst>
              </p:cNvPr>
              <p:cNvSpPr txBox="1"/>
              <p:nvPr/>
            </p:nvSpPr>
            <p:spPr>
              <a:xfrm>
                <a:off x="2092959" y="2124950"/>
                <a:ext cx="899158" cy="433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err="1">
                    <a:solidFill>
                      <a:schemeClr val="bg2">
                        <a:lumMod val="50000"/>
                      </a:schemeClr>
                    </a:solidFill>
                  </a:rPr>
                  <a:t>Concat</a:t>
                </a:r>
                <a:endParaRPr lang="en-US" sz="8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71D2A738-14D0-4957-AFF6-40E2D786650D}"/>
                  </a:ext>
                </a:extLst>
              </p:cNvPr>
              <p:cNvSpPr txBox="1"/>
              <p:nvPr/>
            </p:nvSpPr>
            <p:spPr>
              <a:xfrm>
                <a:off x="1718309" y="4364494"/>
                <a:ext cx="1061721" cy="709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</a:rPr>
                  <a:t>Forward</a:t>
                </a:r>
              </a:p>
              <a:p>
                <a:pPr algn="ctr"/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</a:rPr>
                  <a:t>States</a:t>
                </a:r>
              </a:p>
            </p:txBody>
          </p:sp>
          <p:cxnSp>
            <p:nvCxnSpPr>
              <p:cNvPr id="149" name="직선 화살표 연결선 148">
                <a:extLst>
                  <a:ext uri="{FF2B5EF4-FFF2-40B4-BE49-F238E27FC236}">
                    <a16:creationId xmlns:a16="http://schemas.microsoft.com/office/drawing/2014/main" id="{35DE4378-3B76-4989-A674-74F4111DF2BE}"/>
                  </a:ext>
                </a:extLst>
              </p:cNvPr>
              <p:cNvCxnSpPr>
                <a:cxnSpLocks/>
                <a:stCxn id="148" idx="0"/>
                <a:endCxn id="138" idx="2"/>
              </p:cNvCxnSpPr>
              <p:nvPr/>
            </p:nvCxnSpPr>
            <p:spPr>
              <a:xfrm flipV="1">
                <a:off x="2249169" y="3952241"/>
                <a:ext cx="113029" cy="412253"/>
              </a:xfrm>
              <a:prstGeom prst="straightConnector1">
                <a:avLst/>
              </a:prstGeom>
              <a:ln w="2540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0" name="그룹 149">
                <a:extLst>
                  <a:ext uri="{FF2B5EF4-FFF2-40B4-BE49-F238E27FC236}">
                    <a16:creationId xmlns:a16="http://schemas.microsoft.com/office/drawing/2014/main" id="{21683ED9-D392-4FC9-B830-CAEFF14115D9}"/>
                  </a:ext>
                </a:extLst>
              </p:cNvPr>
              <p:cNvGrpSpPr/>
              <p:nvPr/>
            </p:nvGrpSpPr>
            <p:grpSpPr>
              <a:xfrm>
                <a:off x="4526280" y="1897519"/>
                <a:ext cx="1153160" cy="3332480"/>
                <a:chOff x="3098800" y="1889760"/>
                <a:chExt cx="1153160" cy="3332480"/>
              </a:xfrm>
            </p:grpSpPr>
            <p:sp>
              <p:nvSpPr>
                <p:cNvPr id="170" name="타원 169">
                  <a:extLst>
                    <a:ext uri="{FF2B5EF4-FFF2-40B4-BE49-F238E27FC236}">
                      <a16:creationId xmlns:a16="http://schemas.microsoft.com/office/drawing/2014/main" id="{61182B91-0BE3-4B08-A01A-B595741A30B4}"/>
                    </a:ext>
                  </a:extLst>
                </p:cNvPr>
                <p:cNvSpPr/>
                <p:nvPr/>
              </p:nvSpPr>
              <p:spPr>
                <a:xfrm>
                  <a:off x="3444240" y="4683760"/>
                  <a:ext cx="538480" cy="538480"/>
                </a:xfrm>
                <a:prstGeom prst="ellipse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X</a:t>
                  </a:r>
                  <a:r>
                    <a:rPr lang="en-US" sz="700" baseline="-25000" dirty="0">
                      <a:solidFill>
                        <a:schemeClr val="bg2">
                          <a:lumMod val="50000"/>
                        </a:schemeClr>
                      </a:solidFill>
                    </a:rPr>
                    <a:t>1</a:t>
                  </a:r>
                </a:p>
              </p:txBody>
            </p:sp>
            <p:sp>
              <p:nvSpPr>
                <p:cNvPr id="171" name="직사각형 170">
                  <a:extLst>
                    <a:ext uri="{FF2B5EF4-FFF2-40B4-BE49-F238E27FC236}">
                      <a16:creationId xmlns:a16="http://schemas.microsoft.com/office/drawing/2014/main" id="{71BE9EA7-840C-4BA8-8F58-ED4F565C1E10}"/>
                    </a:ext>
                  </a:extLst>
                </p:cNvPr>
                <p:cNvSpPr/>
                <p:nvPr/>
              </p:nvSpPr>
              <p:spPr>
                <a:xfrm>
                  <a:off x="3637280" y="368300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GRU</a:t>
                  </a:r>
                  <a:endParaRPr lang="en-US" sz="700" baseline="-25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72" name="직사각형 171">
                  <a:extLst>
                    <a:ext uri="{FF2B5EF4-FFF2-40B4-BE49-F238E27FC236}">
                      <a16:creationId xmlns:a16="http://schemas.microsoft.com/office/drawing/2014/main" id="{B2CA31BB-4A50-47A1-B5AA-DC96353C3B0E}"/>
                    </a:ext>
                  </a:extLst>
                </p:cNvPr>
                <p:cNvSpPr/>
                <p:nvPr/>
              </p:nvSpPr>
              <p:spPr>
                <a:xfrm>
                  <a:off x="3098800" y="289052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GRU’</a:t>
                  </a:r>
                  <a:endParaRPr lang="en-US" sz="700" baseline="-25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73" name="타원 172">
                  <a:extLst>
                    <a:ext uri="{FF2B5EF4-FFF2-40B4-BE49-F238E27FC236}">
                      <a16:creationId xmlns:a16="http://schemas.microsoft.com/office/drawing/2014/main" id="{3503476C-FCA3-4B77-BCAB-FBC7745E7D5B}"/>
                    </a:ext>
                  </a:extLst>
                </p:cNvPr>
                <p:cNvSpPr/>
                <p:nvPr/>
              </p:nvSpPr>
              <p:spPr>
                <a:xfrm>
                  <a:off x="3444240" y="1889760"/>
                  <a:ext cx="538480" cy="53848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Y</a:t>
                  </a:r>
                  <a:r>
                    <a:rPr lang="en-US" sz="700" baseline="-25000" dirty="0">
                      <a:solidFill>
                        <a:schemeClr val="bg2">
                          <a:lumMod val="50000"/>
                        </a:schemeClr>
                      </a:solidFill>
                    </a:rPr>
                    <a:t>1</a:t>
                  </a:r>
                </a:p>
              </p:txBody>
            </p:sp>
            <p:cxnSp>
              <p:nvCxnSpPr>
                <p:cNvPr id="174" name="연결선: 꺾임 173">
                  <a:extLst>
                    <a:ext uri="{FF2B5EF4-FFF2-40B4-BE49-F238E27FC236}">
                      <a16:creationId xmlns:a16="http://schemas.microsoft.com/office/drawing/2014/main" id="{4A77B9D7-D1AA-4A7D-BD53-7963124D287E}"/>
                    </a:ext>
                  </a:extLst>
                </p:cNvPr>
                <p:cNvCxnSpPr>
                  <a:cxnSpLocks/>
                  <a:stCxn id="170" idx="0"/>
                  <a:endCxn id="171" idx="2"/>
                </p:cNvCxnSpPr>
                <p:nvPr/>
              </p:nvCxnSpPr>
              <p:spPr>
                <a:xfrm rot="5400000" flipH="1" flipV="1">
                  <a:off x="3597910" y="4337050"/>
                  <a:ext cx="462280" cy="231140"/>
                </a:xfrm>
                <a:prstGeom prst="bentConnector3">
                  <a:avLst>
                    <a:gd name="adj1" fmla="val 52198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연결선: 꺾임 174">
                  <a:extLst>
                    <a:ext uri="{FF2B5EF4-FFF2-40B4-BE49-F238E27FC236}">
                      <a16:creationId xmlns:a16="http://schemas.microsoft.com/office/drawing/2014/main" id="{A382B717-1439-4E51-A1CC-FE7292BF02E8}"/>
                    </a:ext>
                  </a:extLst>
                </p:cNvPr>
                <p:cNvCxnSpPr>
                  <a:cxnSpLocks/>
                  <a:stCxn id="170" idx="0"/>
                  <a:endCxn id="172" idx="2"/>
                </p:cNvCxnSpPr>
                <p:nvPr/>
              </p:nvCxnSpPr>
              <p:spPr>
                <a:xfrm rot="16200000" flipV="1">
                  <a:off x="2932430" y="3902710"/>
                  <a:ext cx="1254760" cy="307340"/>
                </a:xfrm>
                <a:prstGeom prst="bentConnector3">
                  <a:avLst>
                    <a:gd name="adj1" fmla="val 19231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연결선: 꺾임 175">
                  <a:extLst>
                    <a:ext uri="{FF2B5EF4-FFF2-40B4-BE49-F238E27FC236}">
                      <a16:creationId xmlns:a16="http://schemas.microsoft.com/office/drawing/2014/main" id="{03A32C1B-1E62-45CC-9BE0-8FB561254ED3}"/>
                    </a:ext>
                  </a:extLst>
                </p:cNvPr>
                <p:cNvCxnSpPr>
                  <a:cxnSpLocks/>
                  <a:stCxn id="171" idx="0"/>
                  <a:endCxn id="173" idx="4"/>
                </p:cNvCxnSpPr>
                <p:nvPr/>
              </p:nvCxnSpPr>
              <p:spPr>
                <a:xfrm rot="16200000" flipV="1">
                  <a:off x="3201670" y="2940050"/>
                  <a:ext cx="1254760" cy="231140"/>
                </a:xfrm>
                <a:prstGeom prst="bentConnector3">
                  <a:avLst>
                    <a:gd name="adj1" fmla="val 81579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연결선: 꺾임 176">
                  <a:extLst>
                    <a:ext uri="{FF2B5EF4-FFF2-40B4-BE49-F238E27FC236}">
                      <a16:creationId xmlns:a16="http://schemas.microsoft.com/office/drawing/2014/main" id="{189F25B4-414D-48F8-9788-77009072891E}"/>
                    </a:ext>
                  </a:extLst>
                </p:cNvPr>
                <p:cNvCxnSpPr>
                  <a:cxnSpLocks/>
                  <a:stCxn id="172" idx="0"/>
                  <a:endCxn id="173" idx="4"/>
                </p:cNvCxnSpPr>
                <p:nvPr/>
              </p:nvCxnSpPr>
              <p:spPr>
                <a:xfrm rot="5400000" flipH="1" flipV="1">
                  <a:off x="3328670" y="2505710"/>
                  <a:ext cx="462280" cy="307340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C3763598-444C-4736-A54A-0D7ABD695F7D}"/>
                  </a:ext>
                </a:extLst>
              </p:cNvPr>
              <p:cNvGrpSpPr/>
              <p:nvPr/>
            </p:nvGrpSpPr>
            <p:grpSpPr>
              <a:xfrm>
                <a:off x="6700520" y="1897519"/>
                <a:ext cx="1153160" cy="3332480"/>
                <a:chOff x="3098800" y="1889760"/>
                <a:chExt cx="1153160" cy="3332480"/>
              </a:xfrm>
            </p:grpSpPr>
            <p:sp>
              <p:nvSpPr>
                <p:cNvPr id="162" name="타원 161">
                  <a:extLst>
                    <a:ext uri="{FF2B5EF4-FFF2-40B4-BE49-F238E27FC236}">
                      <a16:creationId xmlns:a16="http://schemas.microsoft.com/office/drawing/2014/main" id="{5D1E30E1-67C8-4707-ACC4-552038759FD0}"/>
                    </a:ext>
                  </a:extLst>
                </p:cNvPr>
                <p:cNvSpPr/>
                <p:nvPr/>
              </p:nvSpPr>
              <p:spPr>
                <a:xfrm>
                  <a:off x="3444240" y="4683760"/>
                  <a:ext cx="538480" cy="538480"/>
                </a:xfrm>
                <a:prstGeom prst="ellipse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X</a:t>
                  </a:r>
                  <a:r>
                    <a:rPr lang="en-US" sz="700" baseline="-25000" dirty="0">
                      <a:solidFill>
                        <a:schemeClr val="bg2">
                          <a:lumMod val="50000"/>
                        </a:schemeClr>
                      </a:solidFill>
                    </a:rPr>
                    <a:t>i</a:t>
                  </a:r>
                </a:p>
              </p:txBody>
            </p: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7A01346C-EAEB-4E7D-A3F7-9DB92812BFED}"/>
                    </a:ext>
                  </a:extLst>
                </p:cNvPr>
                <p:cNvSpPr/>
                <p:nvPr/>
              </p:nvSpPr>
              <p:spPr>
                <a:xfrm>
                  <a:off x="3637280" y="368300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GRU</a:t>
                  </a:r>
                  <a:endParaRPr lang="en-US" sz="700" baseline="-25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64" name="직사각형 163">
                  <a:extLst>
                    <a:ext uri="{FF2B5EF4-FFF2-40B4-BE49-F238E27FC236}">
                      <a16:creationId xmlns:a16="http://schemas.microsoft.com/office/drawing/2014/main" id="{BB229CB2-A670-45D4-BF65-543E70290B36}"/>
                    </a:ext>
                  </a:extLst>
                </p:cNvPr>
                <p:cNvSpPr/>
                <p:nvPr/>
              </p:nvSpPr>
              <p:spPr>
                <a:xfrm>
                  <a:off x="3098800" y="2890520"/>
                  <a:ext cx="614680" cy="5384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GRU’</a:t>
                  </a:r>
                  <a:endParaRPr lang="en-US" sz="700" baseline="-25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65" name="타원 164">
                  <a:extLst>
                    <a:ext uri="{FF2B5EF4-FFF2-40B4-BE49-F238E27FC236}">
                      <a16:creationId xmlns:a16="http://schemas.microsoft.com/office/drawing/2014/main" id="{67D2AF1C-E13E-488E-A757-5A36F50C0D7B}"/>
                    </a:ext>
                  </a:extLst>
                </p:cNvPr>
                <p:cNvSpPr/>
                <p:nvPr/>
              </p:nvSpPr>
              <p:spPr>
                <a:xfrm>
                  <a:off x="3444240" y="1889760"/>
                  <a:ext cx="538480" cy="53848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bg2">
                          <a:lumMod val="50000"/>
                        </a:schemeClr>
                      </a:solidFill>
                    </a:rPr>
                    <a:t>Y</a:t>
                  </a:r>
                  <a:r>
                    <a:rPr lang="en-US" sz="700" baseline="-25000" dirty="0">
                      <a:solidFill>
                        <a:schemeClr val="bg2">
                          <a:lumMod val="50000"/>
                        </a:schemeClr>
                      </a:solidFill>
                    </a:rPr>
                    <a:t>i</a:t>
                  </a:r>
                </a:p>
              </p:txBody>
            </p:sp>
            <p:cxnSp>
              <p:nvCxnSpPr>
                <p:cNvPr id="166" name="연결선: 꺾임 165">
                  <a:extLst>
                    <a:ext uri="{FF2B5EF4-FFF2-40B4-BE49-F238E27FC236}">
                      <a16:creationId xmlns:a16="http://schemas.microsoft.com/office/drawing/2014/main" id="{5E43EA53-213B-4804-ACFC-C7333B587BC6}"/>
                    </a:ext>
                  </a:extLst>
                </p:cNvPr>
                <p:cNvCxnSpPr>
                  <a:cxnSpLocks/>
                  <a:stCxn id="162" idx="0"/>
                  <a:endCxn id="163" idx="2"/>
                </p:cNvCxnSpPr>
                <p:nvPr/>
              </p:nvCxnSpPr>
              <p:spPr>
                <a:xfrm rot="5400000" flipH="1" flipV="1">
                  <a:off x="3597910" y="4337050"/>
                  <a:ext cx="462280" cy="231140"/>
                </a:xfrm>
                <a:prstGeom prst="bentConnector3">
                  <a:avLst>
                    <a:gd name="adj1" fmla="val 52198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연결선: 꺾임 166">
                  <a:extLst>
                    <a:ext uri="{FF2B5EF4-FFF2-40B4-BE49-F238E27FC236}">
                      <a16:creationId xmlns:a16="http://schemas.microsoft.com/office/drawing/2014/main" id="{604A95BD-D717-49A0-87BF-732CB87347C4}"/>
                    </a:ext>
                  </a:extLst>
                </p:cNvPr>
                <p:cNvCxnSpPr>
                  <a:cxnSpLocks/>
                  <a:stCxn id="162" idx="0"/>
                  <a:endCxn id="164" idx="2"/>
                </p:cNvCxnSpPr>
                <p:nvPr/>
              </p:nvCxnSpPr>
              <p:spPr>
                <a:xfrm rot="16200000" flipV="1">
                  <a:off x="2932430" y="3902710"/>
                  <a:ext cx="1254760" cy="307340"/>
                </a:xfrm>
                <a:prstGeom prst="bentConnector3">
                  <a:avLst>
                    <a:gd name="adj1" fmla="val 19231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연결선: 꺾임 167">
                  <a:extLst>
                    <a:ext uri="{FF2B5EF4-FFF2-40B4-BE49-F238E27FC236}">
                      <a16:creationId xmlns:a16="http://schemas.microsoft.com/office/drawing/2014/main" id="{5120EEFD-A616-4579-9D91-63D9F05D13AB}"/>
                    </a:ext>
                  </a:extLst>
                </p:cNvPr>
                <p:cNvCxnSpPr>
                  <a:cxnSpLocks/>
                  <a:stCxn id="163" idx="0"/>
                  <a:endCxn id="165" idx="4"/>
                </p:cNvCxnSpPr>
                <p:nvPr/>
              </p:nvCxnSpPr>
              <p:spPr>
                <a:xfrm rot="16200000" flipV="1">
                  <a:off x="3201670" y="2940050"/>
                  <a:ext cx="1254760" cy="231140"/>
                </a:xfrm>
                <a:prstGeom prst="bentConnector3">
                  <a:avLst>
                    <a:gd name="adj1" fmla="val 81579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연결선: 꺾임 168">
                  <a:extLst>
                    <a:ext uri="{FF2B5EF4-FFF2-40B4-BE49-F238E27FC236}">
                      <a16:creationId xmlns:a16="http://schemas.microsoft.com/office/drawing/2014/main" id="{000A6B1A-56C5-4B8F-B2FF-E2253CCD77D5}"/>
                    </a:ext>
                  </a:extLst>
                </p:cNvPr>
                <p:cNvCxnSpPr>
                  <a:cxnSpLocks/>
                  <a:stCxn id="164" idx="0"/>
                  <a:endCxn id="165" idx="4"/>
                </p:cNvCxnSpPr>
                <p:nvPr/>
              </p:nvCxnSpPr>
              <p:spPr>
                <a:xfrm rot="5400000" flipH="1" flipV="1">
                  <a:off x="3328670" y="2505710"/>
                  <a:ext cx="462280" cy="307340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1CC9D37D-6C00-47E4-95AF-7310467288E8}"/>
                  </a:ext>
                </a:extLst>
              </p:cNvPr>
              <p:cNvCxnSpPr>
                <a:cxnSpLocks/>
                <a:stCxn id="164" idx="1"/>
                <a:endCxn id="172" idx="3"/>
              </p:cNvCxnSpPr>
              <p:nvPr/>
            </p:nvCxnSpPr>
            <p:spPr>
              <a:xfrm flipH="1">
                <a:off x="5140960" y="3167519"/>
                <a:ext cx="1559560" cy="0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E8F2E70C-CC39-4EF5-B1C5-B21E0A3D333A}"/>
                  </a:ext>
                </a:extLst>
              </p:cNvPr>
              <p:cNvCxnSpPr>
                <a:cxnSpLocks/>
                <a:stCxn id="171" idx="3"/>
                <a:endCxn id="163" idx="1"/>
              </p:cNvCxnSpPr>
              <p:nvPr/>
            </p:nvCxnSpPr>
            <p:spPr>
              <a:xfrm>
                <a:off x="5679440" y="3959999"/>
                <a:ext cx="1559560" cy="0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263D9BF3-073D-4A17-9271-1A2249CC8282}"/>
                  </a:ext>
                </a:extLst>
              </p:cNvPr>
              <p:cNvSpPr/>
              <p:nvPr/>
            </p:nvSpPr>
            <p:spPr>
              <a:xfrm>
                <a:off x="8067040" y="2900958"/>
                <a:ext cx="538480" cy="53848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spc="-100" dirty="0">
                    <a:solidFill>
                      <a:schemeClr val="bg2">
                        <a:lumMod val="50000"/>
                      </a:schemeClr>
                    </a:solidFill>
                  </a:rPr>
                  <a:t>S’</a:t>
                </a:r>
                <a:r>
                  <a:rPr lang="en-US" sz="700" spc="-100" baseline="-25000" dirty="0">
                    <a:solidFill>
                      <a:schemeClr val="bg2">
                        <a:lumMod val="50000"/>
                      </a:schemeClr>
                    </a:solidFill>
                  </a:rPr>
                  <a:t>0</a:t>
                </a:r>
              </a:p>
            </p:txBody>
          </p:sp>
          <p:cxnSp>
            <p:nvCxnSpPr>
              <p:cNvPr id="155" name="직선 화살표 연결선 154">
                <a:extLst>
                  <a:ext uri="{FF2B5EF4-FFF2-40B4-BE49-F238E27FC236}">
                    <a16:creationId xmlns:a16="http://schemas.microsoft.com/office/drawing/2014/main" id="{99A2E9A3-7052-4316-8842-ED4F23CFA434}"/>
                  </a:ext>
                </a:extLst>
              </p:cNvPr>
              <p:cNvCxnSpPr>
                <a:cxnSpLocks/>
                <a:stCxn id="154" idx="2"/>
                <a:endCxn id="164" idx="3"/>
              </p:cNvCxnSpPr>
              <p:nvPr/>
            </p:nvCxnSpPr>
            <p:spPr>
              <a:xfrm flipH="1" flipV="1">
                <a:off x="7315200" y="3167519"/>
                <a:ext cx="751840" cy="2679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화살표 연결선 155">
                <a:extLst>
                  <a:ext uri="{FF2B5EF4-FFF2-40B4-BE49-F238E27FC236}">
                    <a16:creationId xmlns:a16="http://schemas.microsoft.com/office/drawing/2014/main" id="{C1623C7F-317E-46E6-A9F1-83AC0BD4DC8B}"/>
                  </a:ext>
                </a:extLst>
              </p:cNvPr>
              <p:cNvCxnSpPr>
                <a:cxnSpLocks/>
                <a:stCxn id="157" idx="2"/>
                <a:endCxn id="163" idx="3"/>
              </p:cNvCxnSpPr>
              <p:nvPr/>
            </p:nvCxnSpPr>
            <p:spPr>
              <a:xfrm flipH="1">
                <a:off x="7853680" y="3952240"/>
                <a:ext cx="746760" cy="7759"/>
              </a:xfrm>
              <a:prstGeom prst="straightConnector1">
                <a:avLst/>
              </a:prstGeom>
              <a:ln w="25400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79F98B19-C470-41E1-ADC1-19070ECB614D}"/>
                  </a:ext>
                </a:extLst>
              </p:cNvPr>
              <p:cNvSpPr/>
              <p:nvPr/>
            </p:nvSpPr>
            <p:spPr>
              <a:xfrm>
                <a:off x="8600440" y="3683000"/>
                <a:ext cx="538480" cy="53848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</a:rPr>
                  <a:t>S</a:t>
                </a:r>
                <a:r>
                  <a:rPr lang="en-US" sz="700" baseline="-25000" dirty="0">
                    <a:solidFill>
                      <a:schemeClr val="bg2">
                        <a:lumMod val="50000"/>
                      </a:schemeClr>
                    </a:solidFill>
                  </a:rPr>
                  <a:t>i</a:t>
                </a: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270211B-3215-48AB-A728-6E0450C3376A}"/>
                  </a:ext>
                </a:extLst>
              </p:cNvPr>
              <p:cNvSpPr txBox="1"/>
              <p:nvPr/>
            </p:nvSpPr>
            <p:spPr>
              <a:xfrm>
                <a:off x="8009281" y="2033732"/>
                <a:ext cx="1165859" cy="709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</a:rPr>
                  <a:t>Backward</a:t>
                </a:r>
              </a:p>
              <a:p>
                <a:pPr algn="ctr"/>
                <a:r>
                  <a:rPr lang="en-US" sz="1000" dirty="0">
                    <a:solidFill>
                      <a:schemeClr val="bg2">
                        <a:lumMod val="50000"/>
                      </a:schemeClr>
                    </a:solidFill>
                  </a:rPr>
                  <a:t>States</a:t>
                </a:r>
              </a:p>
            </p:txBody>
          </p: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4A459FC7-0AC1-494D-8558-420C32D8789E}"/>
                  </a:ext>
                </a:extLst>
              </p:cNvPr>
              <p:cNvCxnSpPr>
                <a:cxnSpLocks/>
                <a:stCxn id="158" idx="2"/>
                <a:endCxn id="154" idx="6"/>
              </p:cNvCxnSpPr>
              <p:nvPr/>
            </p:nvCxnSpPr>
            <p:spPr>
              <a:xfrm>
                <a:off x="8592211" y="2743685"/>
                <a:ext cx="13308" cy="426512"/>
              </a:xfrm>
              <a:prstGeom prst="straightConnector1">
                <a:avLst/>
              </a:prstGeom>
              <a:ln w="2540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3F6ACBB6-8C8C-4E56-843C-E73D8366E7CA}"/>
                  </a:ext>
                </a:extLst>
              </p:cNvPr>
              <p:cNvSpPr txBox="1"/>
              <p:nvPr/>
            </p:nvSpPr>
            <p:spPr>
              <a:xfrm>
                <a:off x="6076951" y="4752477"/>
                <a:ext cx="445769" cy="4207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/>
                  <a:t>…</a:t>
                </a: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D3B448ED-18F5-481B-A8CB-8DEAFDBBA6CF}"/>
                  </a:ext>
                </a:extLst>
              </p:cNvPr>
              <p:cNvSpPr txBox="1"/>
              <p:nvPr/>
            </p:nvSpPr>
            <p:spPr>
              <a:xfrm>
                <a:off x="6076951" y="1927947"/>
                <a:ext cx="445769" cy="4207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/>
                  <a:t>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66183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5" y="-2096198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ETC _invisible slide3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44851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9" name="그룹 28">
            <a:extLst>
              <a:ext uri="{FF2B5EF4-FFF2-40B4-BE49-F238E27FC236}">
                <a16:creationId xmlns:a16="http://schemas.microsoft.com/office/drawing/2014/main" id="{261124BA-75F8-46E2-B849-DE963F64D624}"/>
              </a:ext>
            </a:extLst>
          </p:cNvPr>
          <p:cNvGrpSpPr/>
          <p:nvPr/>
        </p:nvGrpSpPr>
        <p:grpSpPr>
          <a:xfrm>
            <a:off x="4568330" y="2357221"/>
            <a:ext cx="7173265" cy="4124958"/>
            <a:chOff x="2499055" y="1710446"/>
            <a:chExt cx="7173265" cy="4124958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AD4BA21-93FD-4333-848D-95B1F5BA2E90}"/>
                </a:ext>
              </a:extLst>
            </p:cNvPr>
            <p:cNvGrpSpPr/>
            <p:nvPr/>
          </p:nvGrpSpPr>
          <p:grpSpPr>
            <a:xfrm>
              <a:off x="2499055" y="1710446"/>
              <a:ext cx="2083105" cy="4124958"/>
              <a:chOff x="1330960" y="2564077"/>
              <a:chExt cx="4897120" cy="3460803"/>
            </a:xfrm>
          </p:grpSpPr>
          <p:sp>
            <p:nvSpPr>
              <p:cNvPr id="67" name="사각형: 둥근 모서리 66">
                <a:extLst>
                  <a:ext uri="{FF2B5EF4-FFF2-40B4-BE49-F238E27FC236}">
                    <a16:creationId xmlns:a16="http://schemas.microsoft.com/office/drawing/2014/main" id="{E210BCED-9916-4B56-933F-F3816F001D42}"/>
                  </a:ext>
                </a:extLst>
              </p:cNvPr>
              <p:cNvSpPr/>
              <p:nvPr/>
            </p:nvSpPr>
            <p:spPr>
              <a:xfrm>
                <a:off x="1330960" y="2794000"/>
                <a:ext cx="4897120" cy="3230880"/>
              </a:xfrm>
              <a:prstGeom prst="roundRect">
                <a:avLst/>
              </a:prstGeom>
              <a:solidFill>
                <a:srgbClr val="F1F7FF"/>
              </a:solidFill>
              <a:ln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E168922-14AF-497F-A073-0C5BED4442F8}"/>
                  </a:ext>
                </a:extLst>
              </p:cNvPr>
              <p:cNvSpPr/>
              <p:nvPr/>
            </p:nvSpPr>
            <p:spPr>
              <a:xfrm>
                <a:off x="1761669" y="2564077"/>
                <a:ext cx="2866124" cy="422677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ko-KR" altLang="en-US" sz="2000" b="1" i="1" kern="0" dirty="0">
                    <a:solidFill>
                      <a:srgbClr val="44546A"/>
                    </a:solidFill>
                  </a:rPr>
                  <a:t>일반용어</a:t>
                </a:r>
                <a:endParaRPr lang="en-US" altLang="ko-KR" sz="2000" b="1" i="1" kern="0" dirty="0">
                  <a:solidFill>
                    <a:srgbClr val="44546A"/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38B5C2F-9212-477D-8EF1-1FDE997E5F6B}"/>
                </a:ext>
              </a:extLst>
            </p:cNvPr>
            <p:cNvGrpSpPr/>
            <p:nvPr/>
          </p:nvGrpSpPr>
          <p:grpSpPr>
            <a:xfrm>
              <a:off x="5079695" y="1710446"/>
              <a:ext cx="2083105" cy="4124958"/>
              <a:chOff x="1330960" y="2564077"/>
              <a:chExt cx="4897120" cy="3460803"/>
            </a:xfrm>
          </p:grpSpPr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1A671CB4-FF05-46D4-BA98-98B343292D11}"/>
                  </a:ext>
                </a:extLst>
              </p:cNvPr>
              <p:cNvSpPr/>
              <p:nvPr/>
            </p:nvSpPr>
            <p:spPr>
              <a:xfrm>
                <a:off x="1330960" y="2794000"/>
                <a:ext cx="4897120" cy="3230880"/>
              </a:xfrm>
              <a:prstGeom prst="roundRect">
                <a:avLst/>
              </a:prstGeom>
              <a:solidFill>
                <a:srgbClr val="F1F7FF"/>
              </a:solidFill>
              <a:ln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3ACCFE01-A982-4CFC-9D0A-248B89F295FE}"/>
                  </a:ext>
                </a:extLst>
              </p:cNvPr>
              <p:cNvSpPr/>
              <p:nvPr/>
            </p:nvSpPr>
            <p:spPr>
              <a:xfrm>
                <a:off x="1761669" y="2564077"/>
                <a:ext cx="2866124" cy="422677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ko-KR" altLang="en-US" sz="2000" b="1" i="1" kern="0" dirty="0">
                    <a:solidFill>
                      <a:srgbClr val="44546A"/>
                    </a:solidFill>
                  </a:rPr>
                  <a:t>표준단어</a:t>
                </a:r>
                <a:endParaRPr lang="en-US" altLang="ko-KR" sz="2000" b="1" i="1" kern="0" dirty="0">
                  <a:solidFill>
                    <a:srgbClr val="44546A"/>
                  </a:solidFill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605967D4-B34C-49F7-AB6A-DB200AD1CBB7}"/>
                </a:ext>
              </a:extLst>
            </p:cNvPr>
            <p:cNvGrpSpPr/>
            <p:nvPr/>
          </p:nvGrpSpPr>
          <p:grpSpPr>
            <a:xfrm>
              <a:off x="7589215" y="1710446"/>
              <a:ext cx="2083105" cy="4124958"/>
              <a:chOff x="1330960" y="2564077"/>
              <a:chExt cx="4897120" cy="3460803"/>
            </a:xfrm>
          </p:grpSpPr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57B9CC0F-11C9-4EEC-B4BC-75EA07448D6F}"/>
                  </a:ext>
                </a:extLst>
              </p:cNvPr>
              <p:cNvSpPr/>
              <p:nvPr/>
            </p:nvSpPr>
            <p:spPr>
              <a:xfrm>
                <a:off x="1330960" y="2794000"/>
                <a:ext cx="4897120" cy="3230880"/>
              </a:xfrm>
              <a:prstGeom prst="roundRect">
                <a:avLst/>
              </a:prstGeom>
              <a:solidFill>
                <a:srgbClr val="F1F7FF"/>
              </a:solidFill>
              <a:ln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B9A5C52D-20FF-4F75-8C5E-A93F47FD535D}"/>
                  </a:ext>
                </a:extLst>
              </p:cNvPr>
              <p:cNvSpPr/>
              <p:nvPr/>
            </p:nvSpPr>
            <p:spPr>
              <a:xfrm>
                <a:off x="1761669" y="2564077"/>
                <a:ext cx="2866124" cy="422677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ko-KR" altLang="en-US" sz="2000" b="1" i="1" kern="0" dirty="0">
                    <a:solidFill>
                      <a:srgbClr val="44546A"/>
                    </a:solidFill>
                  </a:rPr>
                  <a:t>표준용어</a:t>
                </a:r>
                <a:endParaRPr lang="en-US" altLang="ko-KR" sz="2000" b="1" i="1" kern="0" dirty="0">
                  <a:solidFill>
                    <a:srgbClr val="44546A"/>
                  </a:solidFill>
                </a:endParaRPr>
              </a:p>
            </p:txBody>
          </p:sp>
        </p:grp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413808BD-2DA6-4714-A877-EBBF9264D5C0}"/>
                </a:ext>
              </a:extLst>
            </p:cNvPr>
            <p:cNvSpPr/>
            <p:nvPr/>
          </p:nvSpPr>
          <p:spPr>
            <a:xfrm>
              <a:off x="2805799" y="2488285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i="1" dirty="0">
                  <a:solidFill>
                    <a:schemeClr val="tx2"/>
                  </a:solidFill>
                </a:rPr>
                <a:t>고객번호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69024334-EB07-4B4E-9F9A-17CD861EC8CE}"/>
                </a:ext>
              </a:extLst>
            </p:cNvPr>
            <p:cNvSpPr/>
            <p:nvPr/>
          </p:nvSpPr>
          <p:spPr>
            <a:xfrm>
              <a:off x="2805799" y="4000928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i="1" dirty="0">
                  <a:solidFill>
                    <a:schemeClr val="tx2"/>
                  </a:solidFill>
                </a:rPr>
                <a:t>상품승인코드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7F09D8E1-4719-4433-9E0D-3F9D77B85A7A}"/>
                </a:ext>
              </a:extLst>
            </p:cNvPr>
            <p:cNvSpPr/>
            <p:nvPr/>
          </p:nvSpPr>
          <p:spPr>
            <a:xfrm>
              <a:off x="5361192" y="2488285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i="1" dirty="0">
                  <a:solidFill>
                    <a:schemeClr val="tx2"/>
                  </a:solidFill>
                </a:rPr>
                <a:t>고객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A8CD69E8-5EAB-4962-B8C7-8471645CB8AE}"/>
                </a:ext>
              </a:extLst>
            </p:cNvPr>
            <p:cNvSpPr/>
            <p:nvPr/>
          </p:nvSpPr>
          <p:spPr>
            <a:xfrm>
              <a:off x="5361192" y="3052219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i="1" dirty="0">
                  <a:solidFill>
                    <a:schemeClr val="tx2"/>
                  </a:solidFill>
                </a:rPr>
                <a:t>번호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ABDFA072-D464-41A0-A504-0DFF9905DE6D}"/>
                </a:ext>
              </a:extLst>
            </p:cNvPr>
            <p:cNvSpPr/>
            <p:nvPr/>
          </p:nvSpPr>
          <p:spPr>
            <a:xfrm>
              <a:off x="5361192" y="4000928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i="1" dirty="0">
                  <a:solidFill>
                    <a:schemeClr val="tx2"/>
                  </a:solidFill>
                </a:rPr>
                <a:t>상품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CC37E63B-F06C-463B-AD46-111BBC099C51}"/>
                </a:ext>
              </a:extLst>
            </p:cNvPr>
            <p:cNvSpPr/>
            <p:nvPr/>
          </p:nvSpPr>
          <p:spPr>
            <a:xfrm>
              <a:off x="5361192" y="4565156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i="1" dirty="0">
                  <a:solidFill>
                    <a:schemeClr val="tx2"/>
                  </a:solidFill>
                </a:rPr>
                <a:t>승인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AD00FFD7-9012-4DE7-808C-3822B8E62743}"/>
                </a:ext>
              </a:extLst>
            </p:cNvPr>
            <p:cNvSpPr/>
            <p:nvPr/>
          </p:nvSpPr>
          <p:spPr>
            <a:xfrm>
              <a:off x="5361192" y="5129384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i="1">
                  <a:solidFill>
                    <a:schemeClr val="tx2"/>
                  </a:solidFill>
                </a:rPr>
                <a:t>코드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B684815B-C8E8-4F1B-877C-986FBB113C16}"/>
                </a:ext>
              </a:extLst>
            </p:cNvPr>
            <p:cNvSpPr/>
            <p:nvPr/>
          </p:nvSpPr>
          <p:spPr>
            <a:xfrm>
              <a:off x="7916585" y="2488285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i="1" dirty="0">
                  <a:solidFill>
                    <a:schemeClr val="tx2"/>
                  </a:solidFill>
                </a:rPr>
                <a:t>고객</a:t>
              </a:r>
              <a:r>
                <a:rPr lang="en-US" altLang="ko-KR" sz="1400" b="1" i="1" dirty="0">
                  <a:solidFill>
                    <a:schemeClr val="tx2"/>
                  </a:solidFill>
                </a:rPr>
                <a:t>_</a:t>
              </a:r>
              <a:r>
                <a:rPr lang="ko-KR" altLang="en-US" sz="1400" b="1" i="1" dirty="0">
                  <a:solidFill>
                    <a:schemeClr val="tx2"/>
                  </a:solidFill>
                </a:rPr>
                <a:t>번호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613BCF37-2F94-4E4F-86F6-327C1204360F}"/>
                </a:ext>
              </a:extLst>
            </p:cNvPr>
            <p:cNvSpPr/>
            <p:nvPr/>
          </p:nvSpPr>
          <p:spPr>
            <a:xfrm>
              <a:off x="7895959" y="4000928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i="1" dirty="0">
                  <a:solidFill>
                    <a:schemeClr val="tx2"/>
                  </a:solidFill>
                </a:rPr>
                <a:t>상품</a:t>
              </a:r>
              <a:r>
                <a:rPr lang="en-US" altLang="ko-KR" sz="1400" b="1" i="1" dirty="0">
                  <a:solidFill>
                    <a:schemeClr val="tx2"/>
                  </a:solidFill>
                </a:rPr>
                <a:t>_</a:t>
              </a:r>
              <a:r>
                <a:rPr lang="ko-KR" altLang="en-US" sz="1400" b="1" i="1" dirty="0">
                  <a:solidFill>
                    <a:schemeClr val="tx2"/>
                  </a:solidFill>
                </a:rPr>
                <a:t>승인</a:t>
              </a:r>
              <a:r>
                <a:rPr lang="en-US" altLang="ko-KR" sz="1400" b="1" i="1" dirty="0">
                  <a:solidFill>
                    <a:schemeClr val="tx2"/>
                  </a:solidFill>
                </a:rPr>
                <a:t>_</a:t>
              </a:r>
              <a:r>
                <a:rPr lang="ko-KR" altLang="en-US" sz="1400" b="1" i="1" dirty="0">
                  <a:solidFill>
                    <a:schemeClr val="tx2"/>
                  </a:solidFill>
                </a:rPr>
                <a:t>코드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3FF83CDF-1A26-4F83-B627-B9756D69DFE4}"/>
                </a:ext>
              </a:extLst>
            </p:cNvPr>
            <p:cNvSpPr/>
            <p:nvPr/>
          </p:nvSpPr>
          <p:spPr>
            <a:xfrm>
              <a:off x="7895959" y="3060212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i="1" dirty="0" err="1">
                  <a:solidFill>
                    <a:schemeClr val="tx2"/>
                  </a:solidFill>
                </a:rPr>
                <a:t>cstmr_no</a:t>
              </a:r>
              <a:endParaRPr lang="en-US" sz="1400" b="1" i="1" dirty="0">
                <a:solidFill>
                  <a:schemeClr val="tx2"/>
                </a:solidFill>
              </a:endParaRP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B32BEABF-DF09-494F-A6B7-62AAC5F4EDFE}"/>
                </a:ext>
              </a:extLst>
            </p:cNvPr>
            <p:cNvSpPr/>
            <p:nvPr/>
          </p:nvSpPr>
          <p:spPr>
            <a:xfrm>
              <a:off x="7895959" y="4565156"/>
              <a:ext cx="1469616" cy="368788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i="1" dirty="0" err="1">
                  <a:solidFill>
                    <a:schemeClr val="tx2"/>
                  </a:solidFill>
                </a:rPr>
                <a:t>goods_confm_code</a:t>
              </a:r>
              <a:endParaRPr lang="en-US" sz="1200" b="1" i="1" dirty="0">
                <a:solidFill>
                  <a:schemeClr val="tx2"/>
                </a:solidFill>
              </a:endParaRPr>
            </a:p>
          </p:txBody>
        </p:sp>
        <p:cxnSp>
          <p:nvCxnSpPr>
            <p:cNvPr id="50" name="연결선: 꺾임 49">
              <a:extLst>
                <a:ext uri="{FF2B5EF4-FFF2-40B4-BE49-F238E27FC236}">
                  <a16:creationId xmlns:a16="http://schemas.microsoft.com/office/drawing/2014/main" id="{E9CA9A80-A355-41DB-BB01-51DB9A98927A}"/>
                </a:ext>
              </a:extLst>
            </p:cNvPr>
            <p:cNvCxnSpPr>
              <a:cxnSpLocks/>
              <a:stCxn id="37" idx="3"/>
              <a:endCxn id="42" idx="1"/>
            </p:cNvCxnSpPr>
            <p:nvPr/>
          </p:nvCxnSpPr>
          <p:spPr>
            <a:xfrm>
              <a:off x="4275415" y="2672679"/>
              <a:ext cx="1085777" cy="563934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연결선: 꺾임 50">
              <a:extLst>
                <a:ext uri="{FF2B5EF4-FFF2-40B4-BE49-F238E27FC236}">
                  <a16:creationId xmlns:a16="http://schemas.microsoft.com/office/drawing/2014/main" id="{CE37E8D2-CAE2-4C1D-A9EF-38DA57441398}"/>
                </a:ext>
              </a:extLst>
            </p:cNvPr>
            <p:cNvCxnSpPr>
              <a:cxnSpLocks/>
              <a:stCxn id="37" idx="3"/>
              <a:endCxn id="41" idx="1"/>
            </p:cNvCxnSpPr>
            <p:nvPr/>
          </p:nvCxnSpPr>
          <p:spPr>
            <a:xfrm>
              <a:off x="4275415" y="2672679"/>
              <a:ext cx="1085777" cy="127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302769CA-BB30-4A7A-90E4-6A48497AD28A}"/>
                </a:ext>
              </a:extLst>
            </p:cNvPr>
            <p:cNvCxnSpPr>
              <a:cxnSpLocks/>
              <a:stCxn id="40" idx="3"/>
              <a:endCxn id="43" idx="1"/>
            </p:cNvCxnSpPr>
            <p:nvPr/>
          </p:nvCxnSpPr>
          <p:spPr>
            <a:xfrm>
              <a:off x="4275415" y="4185322"/>
              <a:ext cx="1085777" cy="127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연결선: 꺾임 52">
              <a:extLst>
                <a:ext uri="{FF2B5EF4-FFF2-40B4-BE49-F238E27FC236}">
                  <a16:creationId xmlns:a16="http://schemas.microsoft.com/office/drawing/2014/main" id="{BBF16097-9D00-4E96-B39D-27D81EC97CE3}"/>
                </a:ext>
              </a:extLst>
            </p:cNvPr>
            <p:cNvCxnSpPr>
              <a:cxnSpLocks/>
              <a:stCxn id="40" idx="3"/>
              <a:endCxn id="44" idx="1"/>
            </p:cNvCxnSpPr>
            <p:nvPr/>
          </p:nvCxnSpPr>
          <p:spPr>
            <a:xfrm>
              <a:off x="4275415" y="4185322"/>
              <a:ext cx="1085777" cy="564228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연결선: 꺾임 53">
              <a:extLst>
                <a:ext uri="{FF2B5EF4-FFF2-40B4-BE49-F238E27FC236}">
                  <a16:creationId xmlns:a16="http://schemas.microsoft.com/office/drawing/2014/main" id="{3983169E-96E0-4538-BA97-F06A89642E07}"/>
                </a:ext>
              </a:extLst>
            </p:cNvPr>
            <p:cNvCxnSpPr>
              <a:cxnSpLocks/>
              <a:stCxn id="40" idx="3"/>
              <a:endCxn id="45" idx="1"/>
            </p:cNvCxnSpPr>
            <p:nvPr/>
          </p:nvCxnSpPr>
          <p:spPr>
            <a:xfrm>
              <a:off x="4275415" y="4185322"/>
              <a:ext cx="1085777" cy="1128456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연결선: 꺾임 54">
              <a:extLst>
                <a:ext uri="{FF2B5EF4-FFF2-40B4-BE49-F238E27FC236}">
                  <a16:creationId xmlns:a16="http://schemas.microsoft.com/office/drawing/2014/main" id="{43962C84-0957-448C-9A03-6F798E657273}"/>
                </a:ext>
              </a:extLst>
            </p:cNvPr>
            <p:cNvCxnSpPr>
              <a:cxnSpLocks/>
              <a:stCxn id="43" idx="3"/>
              <a:endCxn id="47" idx="1"/>
            </p:cNvCxnSpPr>
            <p:nvPr/>
          </p:nvCxnSpPr>
          <p:spPr>
            <a:xfrm>
              <a:off x="6830808" y="4185322"/>
              <a:ext cx="1065151" cy="127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연결선: 꺾임 56">
              <a:extLst>
                <a:ext uri="{FF2B5EF4-FFF2-40B4-BE49-F238E27FC236}">
                  <a16:creationId xmlns:a16="http://schemas.microsoft.com/office/drawing/2014/main" id="{001EA89D-717B-4F43-A7CD-7D7AF95B926F}"/>
                </a:ext>
              </a:extLst>
            </p:cNvPr>
            <p:cNvCxnSpPr>
              <a:cxnSpLocks/>
              <a:stCxn id="44" idx="3"/>
              <a:endCxn id="47" idx="1"/>
            </p:cNvCxnSpPr>
            <p:nvPr/>
          </p:nvCxnSpPr>
          <p:spPr>
            <a:xfrm flipV="1">
              <a:off x="6830808" y="4185322"/>
              <a:ext cx="1065151" cy="564228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연결선: 꺾임 57">
              <a:extLst>
                <a:ext uri="{FF2B5EF4-FFF2-40B4-BE49-F238E27FC236}">
                  <a16:creationId xmlns:a16="http://schemas.microsoft.com/office/drawing/2014/main" id="{B5E0FEEB-CB1F-4323-B5F2-CB9EAA92959B}"/>
                </a:ext>
              </a:extLst>
            </p:cNvPr>
            <p:cNvCxnSpPr>
              <a:cxnSpLocks/>
              <a:stCxn id="45" idx="3"/>
              <a:endCxn id="47" idx="1"/>
            </p:cNvCxnSpPr>
            <p:nvPr/>
          </p:nvCxnSpPr>
          <p:spPr>
            <a:xfrm flipV="1">
              <a:off x="6830808" y="4185322"/>
              <a:ext cx="1065151" cy="1128456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연결선: 꺾임 58">
              <a:extLst>
                <a:ext uri="{FF2B5EF4-FFF2-40B4-BE49-F238E27FC236}">
                  <a16:creationId xmlns:a16="http://schemas.microsoft.com/office/drawing/2014/main" id="{482AA953-FCE6-45C2-A140-25A6C3BA05B5}"/>
                </a:ext>
              </a:extLst>
            </p:cNvPr>
            <p:cNvCxnSpPr>
              <a:cxnSpLocks/>
              <a:stCxn id="42" idx="3"/>
              <a:endCxn id="46" idx="1"/>
            </p:cNvCxnSpPr>
            <p:nvPr/>
          </p:nvCxnSpPr>
          <p:spPr>
            <a:xfrm flipV="1">
              <a:off x="6830808" y="2672679"/>
              <a:ext cx="1085777" cy="563934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연결선: 꺾임 59">
              <a:extLst>
                <a:ext uri="{FF2B5EF4-FFF2-40B4-BE49-F238E27FC236}">
                  <a16:creationId xmlns:a16="http://schemas.microsoft.com/office/drawing/2014/main" id="{9137EBA0-A1CF-4007-AFD1-31A2FE3D2117}"/>
                </a:ext>
              </a:extLst>
            </p:cNvPr>
            <p:cNvCxnSpPr>
              <a:cxnSpLocks/>
              <a:stCxn id="41" idx="3"/>
              <a:endCxn id="46" idx="1"/>
            </p:cNvCxnSpPr>
            <p:nvPr/>
          </p:nvCxnSpPr>
          <p:spPr>
            <a:xfrm>
              <a:off x="6830808" y="2672679"/>
              <a:ext cx="1085777" cy="127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A657026F-454F-4682-856C-74827709C001}"/>
                </a:ext>
              </a:extLst>
            </p:cNvPr>
            <p:cNvCxnSpPr/>
            <p:nvPr/>
          </p:nvCxnSpPr>
          <p:spPr>
            <a:xfrm>
              <a:off x="8615680" y="2857073"/>
              <a:ext cx="0" cy="203139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8C64D425-B2E4-4361-A1CB-A55021AF74D4}"/>
                </a:ext>
              </a:extLst>
            </p:cNvPr>
            <p:cNvCxnSpPr/>
            <p:nvPr/>
          </p:nvCxnSpPr>
          <p:spPr>
            <a:xfrm>
              <a:off x="8615680" y="4369716"/>
              <a:ext cx="0" cy="203139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2A181C0-8F53-4DA2-B411-2A21585422E5}"/>
              </a:ext>
            </a:extLst>
          </p:cNvPr>
          <p:cNvGrpSpPr/>
          <p:nvPr/>
        </p:nvGrpSpPr>
        <p:grpSpPr>
          <a:xfrm>
            <a:off x="1188135" y="1213990"/>
            <a:ext cx="3729875" cy="2120759"/>
            <a:chOff x="7488011" y="2710787"/>
            <a:chExt cx="3729875" cy="2120759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482A19E-6565-4F08-B9A3-1843B59AE3C7}"/>
                </a:ext>
              </a:extLst>
            </p:cNvPr>
            <p:cNvSpPr/>
            <p:nvPr/>
          </p:nvSpPr>
          <p:spPr>
            <a:xfrm>
              <a:off x="7488011" y="2710787"/>
              <a:ext cx="3126337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MVC Pattern Structure</a:t>
              </a:r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151826AF-FE47-48CD-8B4F-1A35FC4595CE}"/>
                </a:ext>
              </a:extLst>
            </p:cNvPr>
            <p:cNvGrpSpPr/>
            <p:nvPr/>
          </p:nvGrpSpPr>
          <p:grpSpPr>
            <a:xfrm>
              <a:off x="7556419" y="3066502"/>
              <a:ext cx="3661467" cy="1765044"/>
              <a:chOff x="3474720" y="2976880"/>
              <a:chExt cx="4196080" cy="1910080"/>
            </a:xfrm>
          </p:grpSpPr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68178269-6878-400A-AFAF-EE88D281F936}"/>
                  </a:ext>
                </a:extLst>
              </p:cNvPr>
              <p:cNvGrpSpPr/>
              <p:nvPr/>
            </p:nvGrpSpPr>
            <p:grpSpPr>
              <a:xfrm>
                <a:off x="3566160" y="3063730"/>
                <a:ext cx="4037702" cy="1747030"/>
                <a:chOff x="3566160" y="3063730"/>
                <a:chExt cx="4037702" cy="1747030"/>
              </a:xfrm>
            </p:grpSpPr>
            <p:sp>
              <p:nvSpPr>
                <p:cNvPr id="74" name="사각형: 둥근 모서리 73">
                  <a:extLst>
                    <a:ext uri="{FF2B5EF4-FFF2-40B4-BE49-F238E27FC236}">
                      <a16:creationId xmlns:a16="http://schemas.microsoft.com/office/drawing/2014/main" id="{B7B99AFE-7986-4252-B754-819F87674501}"/>
                    </a:ext>
                  </a:extLst>
                </p:cNvPr>
                <p:cNvSpPr/>
                <p:nvPr/>
              </p:nvSpPr>
              <p:spPr>
                <a:xfrm>
                  <a:off x="4801498" y="3063730"/>
                  <a:ext cx="1507862" cy="436390"/>
                </a:xfrm>
                <a:prstGeom prst="roundRect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i="1" dirty="0">
                      <a:solidFill>
                        <a:schemeClr val="tx2"/>
                      </a:solidFill>
                    </a:rPr>
                    <a:t>Controller</a:t>
                  </a:r>
                </a:p>
              </p:txBody>
            </p:sp>
            <p:sp>
              <p:nvSpPr>
                <p:cNvPr id="75" name="사각형: 둥근 모서리 74">
                  <a:extLst>
                    <a:ext uri="{FF2B5EF4-FFF2-40B4-BE49-F238E27FC236}">
                      <a16:creationId xmlns:a16="http://schemas.microsoft.com/office/drawing/2014/main" id="{AB028C3D-131A-4032-8A88-E363EA26E2D4}"/>
                    </a:ext>
                  </a:extLst>
                </p:cNvPr>
                <p:cNvSpPr/>
                <p:nvPr/>
              </p:nvSpPr>
              <p:spPr>
                <a:xfrm>
                  <a:off x="6096000" y="4374370"/>
                  <a:ext cx="1507862" cy="436390"/>
                </a:xfrm>
                <a:prstGeom prst="roundRect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i="1" dirty="0">
                      <a:solidFill>
                        <a:schemeClr val="tx2"/>
                      </a:solidFill>
                    </a:rPr>
                    <a:t>View</a:t>
                  </a:r>
                </a:p>
              </p:txBody>
            </p:sp>
            <p:sp>
              <p:nvSpPr>
                <p:cNvPr id="76" name="사각형: 둥근 모서리 75">
                  <a:extLst>
                    <a:ext uri="{FF2B5EF4-FFF2-40B4-BE49-F238E27FC236}">
                      <a16:creationId xmlns:a16="http://schemas.microsoft.com/office/drawing/2014/main" id="{1F9DAAF3-4498-4ADE-8C73-C9ED743DD69C}"/>
                    </a:ext>
                  </a:extLst>
                </p:cNvPr>
                <p:cNvSpPr/>
                <p:nvPr/>
              </p:nvSpPr>
              <p:spPr>
                <a:xfrm>
                  <a:off x="3566160" y="4374370"/>
                  <a:ext cx="1507862" cy="436390"/>
                </a:xfrm>
                <a:prstGeom prst="roundRect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i="1" dirty="0">
                      <a:solidFill>
                        <a:schemeClr val="tx2"/>
                      </a:solidFill>
                    </a:rPr>
                    <a:t>Model</a:t>
                  </a:r>
                </a:p>
              </p:txBody>
            </p:sp>
            <p:cxnSp>
              <p:nvCxnSpPr>
                <p:cNvPr id="77" name="직선 화살표 연결선 76">
                  <a:extLst>
                    <a:ext uri="{FF2B5EF4-FFF2-40B4-BE49-F238E27FC236}">
                      <a16:creationId xmlns:a16="http://schemas.microsoft.com/office/drawing/2014/main" id="{C534AFC3-E80D-49AA-ADF8-8A196FCB24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4429760" y="3657600"/>
                  <a:ext cx="619760" cy="619760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직선 화살표 연결선 77">
                  <a:extLst>
                    <a:ext uri="{FF2B5EF4-FFF2-40B4-BE49-F238E27FC236}">
                      <a16:creationId xmlns:a16="http://schemas.microsoft.com/office/drawing/2014/main" id="{992CB4AE-FCD6-4616-A250-B84124857C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6096000" y="3657600"/>
                  <a:ext cx="619760" cy="619760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화살표 연결선 78">
                  <a:extLst>
                    <a:ext uri="{FF2B5EF4-FFF2-40B4-BE49-F238E27FC236}">
                      <a16:creationId xmlns:a16="http://schemas.microsoft.com/office/drawing/2014/main" id="{EAE568D1-23BE-4BF4-AC65-7F682A5FEF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91760" y="4607980"/>
                  <a:ext cx="782319" cy="0"/>
                </a:xfrm>
                <a:prstGeom prst="straightConnector1">
                  <a:avLst/>
                </a:prstGeom>
                <a:ln w="25400"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DC6FA2FE-BE9A-47E8-A033-DAEE199E2ABE}"/>
                  </a:ext>
                </a:extLst>
              </p:cNvPr>
              <p:cNvSpPr/>
              <p:nvPr/>
            </p:nvSpPr>
            <p:spPr>
              <a:xfrm>
                <a:off x="3474720" y="2976880"/>
                <a:ext cx="4196080" cy="191008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43219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5" y="-2096198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ETC _invisible slide4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44851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80" name="그룹 79">
            <a:extLst>
              <a:ext uri="{FF2B5EF4-FFF2-40B4-BE49-F238E27FC236}">
                <a16:creationId xmlns:a16="http://schemas.microsoft.com/office/drawing/2014/main" id="{F3558D63-5959-4E41-98F6-3195AE31D0A9}"/>
              </a:ext>
            </a:extLst>
          </p:cNvPr>
          <p:cNvGrpSpPr/>
          <p:nvPr/>
        </p:nvGrpSpPr>
        <p:grpSpPr>
          <a:xfrm>
            <a:off x="1319267" y="1368604"/>
            <a:ext cx="8253571" cy="2385952"/>
            <a:chOff x="801107" y="3616132"/>
            <a:chExt cx="8253571" cy="2385952"/>
          </a:xfrm>
        </p:grpSpPr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0300D890-0E18-441A-839F-DD7CF002E70B}"/>
                </a:ext>
              </a:extLst>
            </p:cNvPr>
            <p:cNvSpPr/>
            <p:nvPr/>
          </p:nvSpPr>
          <p:spPr>
            <a:xfrm>
              <a:off x="801107" y="4565133"/>
              <a:ext cx="1076410" cy="490323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Client</a:t>
              </a:r>
            </a:p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(browser)</a:t>
              </a:r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232BB49A-E603-46B5-A19D-E071424DF270}"/>
                </a:ext>
              </a:extLst>
            </p:cNvPr>
            <p:cNvSpPr/>
            <p:nvPr/>
          </p:nvSpPr>
          <p:spPr>
            <a:xfrm>
              <a:off x="2709029" y="3616132"/>
              <a:ext cx="1222891" cy="2385952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Spring’s Dispatcher</a:t>
              </a:r>
            </a:p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Servlet</a:t>
              </a:r>
            </a:p>
          </p:txBody>
        </p:sp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9A979CD5-D98B-43C5-8835-33989DBA5929}"/>
                </a:ext>
              </a:extLst>
            </p:cNvPr>
            <p:cNvSpPr/>
            <p:nvPr/>
          </p:nvSpPr>
          <p:spPr>
            <a:xfrm>
              <a:off x="4779513" y="3616132"/>
              <a:ext cx="1955295" cy="343791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Handler Mapping</a:t>
              </a:r>
            </a:p>
          </p:txBody>
        </p:sp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C73BCA95-FA2E-44FA-BBF0-9680CF7337E4}"/>
                </a:ext>
              </a:extLst>
            </p:cNvPr>
            <p:cNvSpPr/>
            <p:nvPr/>
          </p:nvSpPr>
          <p:spPr>
            <a:xfrm>
              <a:off x="4779513" y="4296852"/>
              <a:ext cx="1955295" cy="343791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Controller(Servlet)</a:t>
              </a: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8642962A-5FF3-4561-B6C7-B0D36F3896AB}"/>
                </a:ext>
              </a:extLst>
            </p:cNvPr>
            <p:cNvSpPr/>
            <p:nvPr/>
          </p:nvSpPr>
          <p:spPr>
            <a:xfrm>
              <a:off x="6959601" y="4095225"/>
              <a:ext cx="814800" cy="343791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Model</a:t>
              </a:r>
            </a:p>
          </p:txBody>
        </p: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9D9669E1-2D1F-45D4-A0DB-48D71BE03D40}"/>
                </a:ext>
              </a:extLst>
            </p:cNvPr>
            <p:cNvSpPr/>
            <p:nvPr/>
          </p:nvSpPr>
          <p:spPr>
            <a:xfrm>
              <a:off x="7963283" y="4296852"/>
              <a:ext cx="1091395" cy="343791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Java Code</a:t>
              </a:r>
            </a:p>
          </p:txBody>
        </p:sp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AE7DFA88-4B6D-48DD-B7CB-2B1F375AFDA8}"/>
                </a:ext>
              </a:extLst>
            </p:cNvPr>
            <p:cNvSpPr/>
            <p:nvPr/>
          </p:nvSpPr>
          <p:spPr>
            <a:xfrm>
              <a:off x="4779513" y="4977572"/>
              <a:ext cx="1955295" cy="343791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View Resolver</a:t>
              </a:r>
            </a:p>
          </p:txBody>
        </p:sp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C511B6F3-F38C-4895-9E13-8F2BECB1B99C}"/>
                </a:ext>
              </a:extLst>
            </p:cNvPr>
            <p:cNvSpPr/>
            <p:nvPr/>
          </p:nvSpPr>
          <p:spPr>
            <a:xfrm>
              <a:off x="4779513" y="5658292"/>
              <a:ext cx="1955295" cy="343791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View(JSP)</a:t>
              </a:r>
            </a:p>
          </p:txBody>
        </p: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8705B65A-CBA3-4287-8783-0079B3071E5C}"/>
                </a:ext>
              </a:extLst>
            </p:cNvPr>
            <p:cNvCxnSpPr/>
            <p:nvPr/>
          </p:nvCxnSpPr>
          <p:spPr>
            <a:xfrm>
              <a:off x="1877517" y="4762563"/>
              <a:ext cx="83955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7DD2E4B2-ABCC-44B8-86DC-457C44AC923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877517" y="4873495"/>
              <a:ext cx="83955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>
              <a:extLst>
                <a:ext uri="{FF2B5EF4-FFF2-40B4-BE49-F238E27FC236}">
                  <a16:creationId xmlns:a16="http://schemas.microsoft.com/office/drawing/2014/main" id="{7DA5AC1F-5CB3-4183-BCE4-14DDE04D3CDA}"/>
                </a:ext>
              </a:extLst>
            </p:cNvPr>
            <p:cNvCxnSpPr/>
            <p:nvPr/>
          </p:nvCxnSpPr>
          <p:spPr>
            <a:xfrm>
              <a:off x="3939961" y="3788027"/>
              <a:ext cx="83955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9137D909-9FAB-420D-8804-81DD6ABA9DB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939961" y="3898959"/>
              <a:ext cx="83955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id="{ECE40E44-3E89-4857-8252-6C4BD8F9D7E5}"/>
                </a:ext>
              </a:extLst>
            </p:cNvPr>
            <p:cNvCxnSpPr/>
            <p:nvPr/>
          </p:nvCxnSpPr>
          <p:spPr>
            <a:xfrm>
              <a:off x="3939961" y="4439016"/>
              <a:ext cx="83955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id="{BBBFF8DD-B094-437F-A977-59DB3225B19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939961" y="4549948"/>
              <a:ext cx="83955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B6CB5996-84DD-4B24-9E1A-EAFAB7C7BC7F}"/>
                </a:ext>
              </a:extLst>
            </p:cNvPr>
            <p:cNvCxnSpPr/>
            <p:nvPr/>
          </p:nvCxnSpPr>
          <p:spPr>
            <a:xfrm>
              <a:off x="3939961" y="5115512"/>
              <a:ext cx="83955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6D944B35-855F-4386-B0A3-28DC4777EBB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939961" y="5226444"/>
              <a:ext cx="83955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화살표 연결선 96">
              <a:extLst>
                <a:ext uri="{FF2B5EF4-FFF2-40B4-BE49-F238E27FC236}">
                  <a16:creationId xmlns:a16="http://schemas.microsoft.com/office/drawing/2014/main" id="{77275BA8-3D09-4468-949A-570BECB50825}"/>
                </a:ext>
              </a:extLst>
            </p:cNvPr>
            <p:cNvCxnSpPr/>
            <p:nvPr/>
          </p:nvCxnSpPr>
          <p:spPr>
            <a:xfrm>
              <a:off x="3939961" y="5764924"/>
              <a:ext cx="83955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1CF108D8-C511-4923-9F7A-2551E40C1B8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939961" y="5875856"/>
              <a:ext cx="83955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97D170AC-D6A1-4852-B86B-91491AD4BD08}"/>
                </a:ext>
              </a:extLst>
            </p:cNvPr>
            <p:cNvCxnSpPr>
              <a:stCxn id="84" idx="3"/>
              <a:endCxn id="86" idx="1"/>
            </p:cNvCxnSpPr>
            <p:nvPr/>
          </p:nvCxnSpPr>
          <p:spPr>
            <a:xfrm>
              <a:off x="6734808" y="4468748"/>
              <a:ext cx="1228475" cy="0"/>
            </a:xfrm>
            <a:prstGeom prst="straightConnector1">
              <a:avLst/>
            </a:prstGeom>
            <a:ln w="254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035A53D6-1ADE-4722-92C7-F344152FEDD1}"/>
              </a:ext>
            </a:extLst>
          </p:cNvPr>
          <p:cNvGrpSpPr/>
          <p:nvPr/>
        </p:nvGrpSpPr>
        <p:grpSpPr>
          <a:xfrm>
            <a:off x="6818270" y="2978916"/>
            <a:ext cx="4971485" cy="3448794"/>
            <a:chOff x="5350163" y="1908719"/>
            <a:chExt cx="4971485" cy="3448794"/>
          </a:xfrm>
        </p:grpSpPr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E0CCEFF5-361F-4BA2-B155-0DAF67FB7CDA}"/>
                </a:ext>
              </a:extLst>
            </p:cNvPr>
            <p:cNvSpPr/>
            <p:nvPr/>
          </p:nvSpPr>
          <p:spPr>
            <a:xfrm>
              <a:off x="7007866" y="1908719"/>
              <a:ext cx="1656080" cy="490323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Client (browser)</a:t>
              </a:r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71F00B25-AD09-4205-B340-682BEF54A422}"/>
                </a:ext>
              </a:extLst>
            </p:cNvPr>
            <p:cNvSpPr/>
            <p:nvPr/>
          </p:nvSpPr>
          <p:spPr>
            <a:xfrm>
              <a:off x="5350164" y="2859168"/>
              <a:ext cx="4971484" cy="490323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Spring’s Dispatcher Servlet</a:t>
              </a:r>
            </a:p>
          </p:txBody>
        </p:sp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FEC044C8-F8DF-4B87-84F9-A9AB90E3BD9F}"/>
                </a:ext>
              </a:extLst>
            </p:cNvPr>
            <p:cNvSpPr/>
            <p:nvPr/>
          </p:nvSpPr>
          <p:spPr>
            <a:xfrm>
              <a:off x="5350163" y="3853901"/>
              <a:ext cx="1091396" cy="611097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Handler </a:t>
              </a:r>
            </a:p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Mapping</a:t>
              </a:r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CD21247E-567C-4150-9641-36B9AD861576}"/>
                </a:ext>
              </a:extLst>
            </p:cNvPr>
            <p:cNvSpPr/>
            <p:nvPr/>
          </p:nvSpPr>
          <p:spPr>
            <a:xfrm>
              <a:off x="6645405" y="3853900"/>
              <a:ext cx="1085758" cy="611097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Controller</a:t>
              </a:r>
            </a:p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(Servlet)</a:t>
              </a:r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0BB32E15-6EC2-44DE-A0C7-286ED21B241B}"/>
                </a:ext>
              </a:extLst>
            </p:cNvPr>
            <p:cNvSpPr/>
            <p:nvPr/>
          </p:nvSpPr>
          <p:spPr>
            <a:xfrm>
              <a:off x="7228924" y="4567464"/>
              <a:ext cx="814800" cy="343791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Model</a:t>
              </a:r>
            </a:p>
          </p:txBody>
        </p:sp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5B86253A-058E-4612-8506-653DADD3E363}"/>
                </a:ext>
              </a:extLst>
            </p:cNvPr>
            <p:cNvSpPr/>
            <p:nvPr/>
          </p:nvSpPr>
          <p:spPr>
            <a:xfrm>
              <a:off x="6645405" y="5013722"/>
              <a:ext cx="1091395" cy="343791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Java Code</a:t>
              </a:r>
            </a:p>
          </p:txBody>
        </p:sp>
        <p:sp>
          <p:nvSpPr>
            <p:cNvPr id="107" name="사각형: 둥근 모서리 106">
              <a:extLst>
                <a:ext uri="{FF2B5EF4-FFF2-40B4-BE49-F238E27FC236}">
                  <a16:creationId xmlns:a16="http://schemas.microsoft.com/office/drawing/2014/main" id="{BEB54256-3068-43D4-9124-197DA076F82C}"/>
                </a:ext>
              </a:extLst>
            </p:cNvPr>
            <p:cNvSpPr/>
            <p:nvPr/>
          </p:nvSpPr>
          <p:spPr>
            <a:xfrm>
              <a:off x="7935009" y="3853900"/>
              <a:ext cx="1091396" cy="611097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View</a:t>
              </a:r>
            </a:p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Resolver</a:t>
              </a:r>
            </a:p>
          </p:txBody>
        </p:sp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9021CE93-C506-47AD-AA33-68653C7FBEC2}"/>
                </a:ext>
              </a:extLst>
            </p:cNvPr>
            <p:cNvSpPr/>
            <p:nvPr/>
          </p:nvSpPr>
          <p:spPr>
            <a:xfrm>
              <a:off x="9230251" y="3840101"/>
              <a:ext cx="1091396" cy="611097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View</a:t>
              </a:r>
            </a:p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(JSP)</a:t>
              </a:r>
            </a:p>
          </p:txBody>
        </p:sp>
        <p:cxnSp>
          <p:nvCxnSpPr>
            <p:cNvPr id="109" name="직선 화살표 연결선 108">
              <a:extLst>
                <a:ext uri="{FF2B5EF4-FFF2-40B4-BE49-F238E27FC236}">
                  <a16:creationId xmlns:a16="http://schemas.microsoft.com/office/drawing/2014/main" id="{DEE09E41-5A9C-4203-848D-F8B4ACE737A2}"/>
                </a:ext>
              </a:extLst>
            </p:cNvPr>
            <p:cNvCxnSpPr/>
            <p:nvPr/>
          </p:nvCxnSpPr>
          <p:spPr>
            <a:xfrm>
              <a:off x="7891324" y="2404445"/>
              <a:ext cx="0" cy="4547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C0B84369-B804-4669-89E9-993161A8617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687124" y="2404445"/>
              <a:ext cx="0" cy="4547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6B8C462E-D264-4411-851A-FAB17E73DF09}"/>
                </a:ext>
              </a:extLst>
            </p:cNvPr>
            <p:cNvCxnSpPr/>
            <p:nvPr/>
          </p:nvCxnSpPr>
          <p:spPr>
            <a:xfrm>
              <a:off x="6001564" y="3385378"/>
              <a:ext cx="0" cy="4547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>
              <a:extLst>
                <a:ext uri="{FF2B5EF4-FFF2-40B4-BE49-F238E27FC236}">
                  <a16:creationId xmlns:a16="http://schemas.microsoft.com/office/drawing/2014/main" id="{1A603658-D9C0-419F-8A87-EB695A110D7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797364" y="3385378"/>
              <a:ext cx="0" cy="4547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EDC72596-E180-4A5F-8309-AC17AC60BD85}"/>
                </a:ext>
              </a:extLst>
            </p:cNvPr>
            <p:cNvCxnSpPr/>
            <p:nvPr/>
          </p:nvCxnSpPr>
          <p:spPr>
            <a:xfrm>
              <a:off x="7261404" y="3385378"/>
              <a:ext cx="0" cy="4547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D1FEAA4D-238D-4B1B-BD1B-73D06EF644E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057204" y="3385378"/>
              <a:ext cx="0" cy="4547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A5B4998E-2367-4F23-B545-CD9A7A8915B8}"/>
                </a:ext>
              </a:extLst>
            </p:cNvPr>
            <p:cNvCxnSpPr/>
            <p:nvPr/>
          </p:nvCxnSpPr>
          <p:spPr>
            <a:xfrm>
              <a:off x="8586056" y="3385378"/>
              <a:ext cx="0" cy="4547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F7DA0F59-DA54-4107-9FA9-C44B401FFD4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381856" y="3385378"/>
              <a:ext cx="0" cy="4547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CC5848A0-1415-4878-9D8A-61F9B8594BA4}"/>
                </a:ext>
              </a:extLst>
            </p:cNvPr>
            <p:cNvCxnSpPr/>
            <p:nvPr/>
          </p:nvCxnSpPr>
          <p:spPr>
            <a:xfrm>
              <a:off x="9927176" y="3385378"/>
              <a:ext cx="0" cy="4547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>
              <a:extLst>
                <a:ext uri="{FF2B5EF4-FFF2-40B4-BE49-F238E27FC236}">
                  <a16:creationId xmlns:a16="http://schemas.microsoft.com/office/drawing/2014/main" id="{09F4700F-5C30-45D0-8B9C-AF6FB965CCA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722976" y="3385378"/>
              <a:ext cx="0" cy="4547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화살표 연결선 118">
              <a:extLst>
                <a:ext uri="{FF2B5EF4-FFF2-40B4-BE49-F238E27FC236}">
                  <a16:creationId xmlns:a16="http://schemas.microsoft.com/office/drawing/2014/main" id="{39A49D8E-ABC8-4E7F-8C7A-3403E8B3095D}"/>
                </a:ext>
              </a:extLst>
            </p:cNvPr>
            <p:cNvCxnSpPr>
              <a:stCxn id="104" idx="2"/>
              <a:endCxn id="106" idx="0"/>
            </p:cNvCxnSpPr>
            <p:nvPr/>
          </p:nvCxnSpPr>
          <p:spPr>
            <a:xfrm>
              <a:off x="7188284" y="4464997"/>
              <a:ext cx="2819" cy="548725"/>
            </a:xfrm>
            <a:prstGeom prst="straightConnector1">
              <a:avLst/>
            </a:prstGeom>
            <a:ln w="254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56970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4BA63A-4E65-499B-8A1D-41864007C858}"/>
              </a:ext>
            </a:extLst>
          </p:cNvPr>
          <p:cNvSpPr/>
          <p:nvPr/>
        </p:nvSpPr>
        <p:spPr>
          <a:xfrm>
            <a:off x="1527986" y="972272"/>
            <a:ext cx="27798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Introduction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4A23C89-FEED-42F7-A364-19BD2CBA1D26}"/>
              </a:ext>
            </a:extLst>
          </p:cNvPr>
          <p:cNvGrpSpPr/>
          <p:nvPr/>
        </p:nvGrpSpPr>
        <p:grpSpPr>
          <a:xfrm>
            <a:off x="1771062" y="1750956"/>
            <a:ext cx="9262697" cy="4674095"/>
            <a:chOff x="1771063" y="1710444"/>
            <a:chExt cx="8124778" cy="409988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86A312-96E9-4B33-A4C7-B7A08236C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1063" y="1710444"/>
              <a:ext cx="3556853" cy="4099884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1C97AEF-922B-462B-B922-E7FCCC16A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8717" y="1710444"/>
              <a:ext cx="4517124" cy="40980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33489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4BA63A-4E65-499B-8A1D-41864007C858}"/>
              </a:ext>
            </a:extLst>
          </p:cNvPr>
          <p:cNvSpPr/>
          <p:nvPr/>
        </p:nvSpPr>
        <p:spPr>
          <a:xfrm>
            <a:off x="1527986" y="972272"/>
            <a:ext cx="27798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Why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6858DC2-838C-4DF7-906B-CE04F4197AFB}"/>
              </a:ext>
            </a:extLst>
          </p:cNvPr>
          <p:cNvGrpSpPr/>
          <p:nvPr/>
        </p:nvGrpSpPr>
        <p:grpSpPr>
          <a:xfrm>
            <a:off x="1526852" y="2078674"/>
            <a:ext cx="6145099" cy="857708"/>
            <a:chOff x="7108541" y="1651954"/>
            <a:chExt cx="6145099" cy="857708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60E6ABD3-0F2A-4549-BD36-CACBF0A053D7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3E1D4F8-7720-4FED-8518-D2C5CC5F5E7B}"/>
                </a:ext>
              </a:extLst>
            </p:cNvPr>
            <p:cNvSpPr/>
            <p:nvPr/>
          </p:nvSpPr>
          <p:spPr>
            <a:xfrm>
              <a:off x="7159341" y="1651954"/>
              <a:ext cx="609429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시간비용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매우 많은 수의 테이블과 해당 </a:t>
              </a:r>
              <a:r>
                <a:rPr lang="ko-KR" altLang="en-US" sz="1100" dirty="0" err="1">
                  <a:solidFill>
                    <a:schemeClr val="bg2">
                      <a:lumMod val="50000"/>
                    </a:schemeClr>
                  </a:solidFill>
                </a:rPr>
                <a:t>튜플이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 있는 경우 직접하기엔 많은 시간이 소모됨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470ADA-E25D-4261-BE22-15DAC2442607}"/>
              </a:ext>
            </a:extLst>
          </p:cNvPr>
          <p:cNvGrpSpPr/>
          <p:nvPr/>
        </p:nvGrpSpPr>
        <p:grpSpPr>
          <a:xfrm>
            <a:off x="1526852" y="3442992"/>
            <a:ext cx="4323259" cy="1078208"/>
            <a:chOff x="7108541" y="1651954"/>
            <a:chExt cx="4323259" cy="857708"/>
          </a:xfrm>
        </p:grpSpPr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3A5A171D-1D08-4760-B6CD-35E48251D62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E76B38C-03FC-44C4-85F5-E2C519F26338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기존 방식에 비해 정확도 향상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글자 단위로 해당 단어가 있는지 찾는 경우에 비해 정확도 향상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38710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454252"/>
              </p:ext>
            </p:extLst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4BA63A-4E65-499B-8A1D-41864007C858}"/>
              </a:ext>
            </a:extLst>
          </p:cNvPr>
          <p:cNvSpPr/>
          <p:nvPr/>
        </p:nvSpPr>
        <p:spPr>
          <a:xfrm>
            <a:off x="1527986" y="992592"/>
            <a:ext cx="277985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Why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6858DC2-838C-4DF7-906B-CE04F4197AFB}"/>
              </a:ext>
            </a:extLst>
          </p:cNvPr>
          <p:cNvGrpSpPr/>
          <p:nvPr/>
        </p:nvGrpSpPr>
        <p:grpSpPr>
          <a:xfrm>
            <a:off x="1526852" y="2078674"/>
            <a:ext cx="6145099" cy="857708"/>
            <a:chOff x="7108541" y="1651954"/>
            <a:chExt cx="6145099" cy="857708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60E6ABD3-0F2A-4549-BD36-CACBF0A053D7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3E1D4F8-7720-4FED-8518-D2C5CC5F5E7B}"/>
                </a:ext>
              </a:extLst>
            </p:cNvPr>
            <p:cNvSpPr/>
            <p:nvPr/>
          </p:nvSpPr>
          <p:spPr>
            <a:xfrm>
              <a:off x="7159341" y="1651954"/>
              <a:ext cx="609429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시간비용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매우 많은 수의 테이블과 해당 </a:t>
              </a:r>
              <a:r>
                <a:rPr lang="ko-KR" altLang="en-US" sz="1100" dirty="0" err="1">
                  <a:solidFill>
                    <a:schemeClr val="bg2">
                      <a:lumMod val="50000"/>
                    </a:schemeClr>
                  </a:solidFill>
                </a:rPr>
                <a:t>튜플이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 있는 경우 직접하기엔 많은 시간이 소모됨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7470ADA-E25D-4261-BE22-15DAC2442607}"/>
              </a:ext>
            </a:extLst>
          </p:cNvPr>
          <p:cNvGrpSpPr/>
          <p:nvPr/>
        </p:nvGrpSpPr>
        <p:grpSpPr>
          <a:xfrm>
            <a:off x="1526852" y="3442992"/>
            <a:ext cx="4323259" cy="1078208"/>
            <a:chOff x="7108541" y="1651954"/>
            <a:chExt cx="4323259" cy="857708"/>
          </a:xfrm>
        </p:grpSpPr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3A5A171D-1D08-4760-B6CD-35E48251D62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E76B38C-03FC-44C4-85F5-E2C519F26338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기존 방식에 비해 정확도 향상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글자 단위로 해당 단어가 있는지 찾는 경우에 비해 정확도 향상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25167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sp>
        <p:nvSpPr>
          <p:cNvPr id="35" name="양쪽 모서리가 둥근 사각형 34"/>
          <p:cNvSpPr/>
          <p:nvPr/>
        </p:nvSpPr>
        <p:spPr>
          <a:xfrm rot="16200000">
            <a:off x="6134799" y="812810"/>
            <a:ext cx="6344819" cy="5260365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722228"/>
              </p:ext>
            </p:extLst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3ACD8F0B-3197-48D6-A75B-537D6CFBC8DF}"/>
              </a:ext>
            </a:extLst>
          </p:cNvPr>
          <p:cNvSpPr/>
          <p:nvPr/>
        </p:nvSpPr>
        <p:spPr>
          <a:xfrm>
            <a:off x="1527986" y="992592"/>
            <a:ext cx="277985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ASIS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4752F00-7911-4914-9D20-2697C5AB6E61}"/>
              </a:ext>
            </a:extLst>
          </p:cNvPr>
          <p:cNvGrpSpPr/>
          <p:nvPr/>
        </p:nvGrpSpPr>
        <p:grpSpPr>
          <a:xfrm>
            <a:off x="1526852" y="2078674"/>
            <a:ext cx="4323259" cy="857708"/>
            <a:chOff x="7108541" y="1651954"/>
            <a:chExt cx="4323259" cy="857708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FB18064B-5FF2-446B-A1E1-76493D525EAF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CF064DF-8076-4355-B6DA-7505EE1FB599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하드 코딩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DA(Data Architect)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가 단어사전등록 및 용어 분할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11BBEE8-00C9-4136-83D8-81F9DFC41413}"/>
              </a:ext>
            </a:extLst>
          </p:cNvPr>
          <p:cNvGrpSpPr/>
          <p:nvPr/>
        </p:nvGrpSpPr>
        <p:grpSpPr>
          <a:xfrm>
            <a:off x="1526852" y="3442992"/>
            <a:ext cx="4323259" cy="1078208"/>
            <a:chOff x="7108541" y="1651954"/>
            <a:chExt cx="4323259" cy="85770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4A76E21-3BFC-4008-A113-4C4A83446FEB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01C0D3D-0B64-4DF0-B496-C1E25374633D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ASIS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글자단위로 뒤에서부터 단어사전에 등록된 값을 찾아 변환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없는 단어가 나올 시 해결하지 못함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0266BB5-C31C-406C-834A-E20A43807F93}"/>
              </a:ext>
            </a:extLst>
          </p:cNvPr>
          <p:cNvCxnSpPr>
            <a:cxnSpLocks/>
          </p:cNvCxnSpPr>
          <p:nvPr/>
        </p:nvCxnSpPr>
        <p:spPr>
          <a:xfrm>
            <a:off x="4575031" y="2346470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77F90AF-90FD-42EA-BAEC-3EED5CD891ED}"/>
              </a:ext>
            </a:extLst>
          </p:cNvPr>
          <p:cNvGrpSpPr/>
          <p:nvPr/>
        </p:nvGrpSpPr>
        <p:grpSpPr>
          <a:xfrm>
            <a:off x="7315379" y="822712"/>
            <a:ext cx="3666924" cy="2454560"/>
            <a:chOff x="7315379" y="822712"/>
            <a:chExt cx="3666924" cy="245456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8206B91-F219-44BE-86DB-D39A69755A9D}"/>
                </a:ext>
              </a:extLst>
            </p:cNvPr>
            <p:cNvSpPr/>
            <p:nvPr/>
          </p:nvSpPr>
          <p:spPr>
            <a:xfrm>
              <a:off x="7315379" y="822712"/>
              <a:ext cx="3433901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Dictionary currently in Use – Term</a:t>
              </a: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6B2CD27-BCA4-4C18-A5D7-2D8033125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7531" y="1180510"/>
              <a:ext cx="3564772" cy="2096762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7224BC9-8866-4277-942F-CCB2A8415298}"/>
              </a:ext>
            </a:extLst>
          </p:cNvPr>
          <p:cNvGrpSpPr/>
          <p:nvPr/>
        </p:nvGrpSpPr>
        <p:grpSpPr>
          <a:xfrm>
            <a:off x="7315379" y="3379327"/>
            <a:ext cx="3666924" cy="2375729"/>
            <a:chOff x="7315379" y="3379327"/>
            <a:chExt cx="3666924" cy="237572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8564AC1-4BB4-4F07-B6FD-7D5AD1A7F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7531" y="3726868"/>
              <a:ext cx="3564772" cy="202818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6C9AD76-4F07-4D3C-99E3-633324BB4525}"/>
                </a:ext>
              </a:extLst>
            </p:cNvPr>
            <p:cNvSpPr/>
            <p:nvPr/>
          </p:nvSpPr>
          <p:spPr>
            <a:xfrm>
              <a:off x="7315379" y="3379327"/>
              <a:ext cx="3433901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Dictionary currently in Use – Word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43729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sp>
        <p:nvSpPr>
          <p:cNvPr id="35" name="양쪽 모서리가 둥근 사각형 34"/>
          <p:cNvSpPr/>
          <p:nvPr/>
        </p:nvSpPr>
        <p:spPr>
          <a:xfrm rot="16200000">
            <a:off x="6134799" y="812810"/>
            <a:ext cx="6344819" cy="5260365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3ACD8F0B-3197-48D6-A75B-537D6CFBC8DF}"/>
              </a:ext>
            </a:extLst>
          </p:cNvPr>
          <p:cNvSpPr/>
          <p:nvPr/>
        </p:nvSpPr>
        <p:spPr>
          <a:xfrm>
            <a:off x="1527986" y="992592"/>
            <a:ext cx="277985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ASIS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4752F00-7911-4914-9D20-2697C5AB6E61}"/>
              </a:ext>
            </a:extLst>
          </p:cNvPr>
          <p:cNvGrpSpPr/>
          <p:nvPr/>
        </p:nvGrpSpPr>
        <p:grpSpPr>
          <a:xfrm>
            <a:off x="1526852" y="2078674"/>
            <a:ext cx="4323259" cy="857708"/>
            <a:chOff x="7108541" y="1651954"/>
            <a:chExt cx="4323259" cy="857708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FB18064B-5FF2-446B-A1E1-76493D525EAF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CF064DF-8076-4355-B6DA-7505EE1FB599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하드 코딩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DA(Data Architect)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가 단어사전등록 및 용어 분할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</p:txBody>
        </p: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0266BB5-C31C-406C-834A-E20A43807F93}"/>
              </a:ext>
            </a:extLst>
          </p:cNvPr>
          <p:cNvCxnSpPr>
            <a:cxnSpLocks/>
          </p:cNvCxnSpPr>
          <p:nvPr/>
        </p:nvCxnSpPr>
        <p:spPr>
          <a:xfrm>
            <a:off x="4575031" y="3646950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A99C117-46BA-4E46-9A38-61C7233E1642}"/>
              </a:ext>
            </a:extLst>
          </p:cNvPr>
          <p:cNvGrpSpPr/>
          <p:nvPr/>
        </p:nvGrpSpPr>
        <p:grpSpPr>
          <a:xfrm>
            <a:off x="1526852" y="3442992"/>
            <a:ext cx="4323259" cy="1078208"/>
            <a:chOff x="7108541" y="1651954"/>
            <a:chExt cx="4323259" cy="85770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A4FE1797-CF28-4ADF-A1BA-A231C6A999D6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64CCD64-E85F-4F8B-9900-8DF488C129FC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ASIS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글자단위로 뒤에서부터 단어사전에 등록된 값을 찾아 변환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없는 단어가 나올 시 해결하지 못함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BA4225E-F1EB-4CF6-B6B5-8B86C0482B5C}"/>
              </a:ext>
            </a:extLst>
          </p:cNvPr>
          <p:cNvGrpSpPr/>
          <p:nvPr/>
        </p:nvGrpSpPr>
        <p:grpSpPr>
          <a:xfrm>
            <a:off x="7278257" y="1611332"/>
            <a:ext cx="4290811" cy="4029154"/>
            <a:chOff x="7278257" y="1611332"/>
            <a:chExt cx="4290811" cy="4029154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1C3373-39CC-4EE4-B147-FA5A9B44248F}"/>
                </a:ext>
              </a:extLst>
            </p:cNvPr>
            <p:cNvSpPr/>
            <p:nvPr/>
          </p:nvSpPr>
          <p:spPr>
            <a:xfrm>
              <a:off x="7278257" y="1611332"/>
              <a:ext cx="3433901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Embody ASIS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A4FD354-6C22-46D5-B04A-E099243C2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5441" y="1961311"/>
              <a:ext cx="4223627" cy="3679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51360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309360"/>
              </p:ext>
            </p:extLst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398AAA8D-9288-4C5D-93EB-BDBF6387F8DA}"/>
              </a:ext>
            </a:extLst>
          </p:cNvPr>
          <p:cNvSpPr/>
          <p:nvPr/>
        </p:nvSpPr>
        <p:spPr>
          <a:xfrm>
            <a:off x="1527986" y="992592"/>
            <a:ext cx="277985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Similar thing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EF82CCA-71E0-466D-8177-19A08F53AB7E}"/>
              </a:ext>
            </a:extLst>
          </p:cNvPr>
          <p:cNvGrpSpPr/>
          <p:nvPr/>
        </p:nvGrpSpPr>
        <p:grpSpPr>
          <a:xfrm>
            <a:off x="1526852" y="2078673"/>
            <a:ext cx="4323259" cy="2269807"/>
            <a:chOff x="7108541" y="1651954"/>
            <a:chExt cx="4323259" cy="857708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4A4A82C-77B2-44E5-82F7-BE0A1664B9D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20A215E-0C91-45BA-B98B-C02552E45F80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WiseMeta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 err="1">
                  <a:solidFill>
                    <a:schemeClr val="bg2">
                      <a:lumMod val="50000"/>
                    </a:schemeClr>
                  </a:solidFill>
                </a:rPr>
                <a:t>머신러닝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 기반의 데이터 표준관리 프로그램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데이터 사전 내용을 데이터베이스로 관리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CRUD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형식으로 손쉽게 데이터 관리에 용이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6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기관 메타데이터를 자동으로 수집 및 연계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42" name="양쪽 모서리가 둥근 사각형 34">
            <a:extLst>
              <a:ext uri="{FF2B5EF4-FFF2-40B4-BE49-F238E27FC236}">
                <a16:creationId xmlns:a16="http://schemas.microsoft.com/office/drawing/2014/main" id="{F4171974-0FAA-4698-8796-8AB6D42FAC6A}"/>
              </a:ext>
            </a:extLst>
          </p:cNvPr>
          <p:cNvSpPr/>
          <p:nvPr/>
        </p:nvSpPr>
        <p:spPr>
          <a:xfrm rot="16200000">
            <a:off x="6260846" y="938855"/>
            <a:ext cx="6344819" cy="5008271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F6A8BCF-3CC5-47AA-BE60-8463BBAD35F9}"/>
              </a:ext>
            </a:extLst>
          </p:cNvPr>
          <p:cNvCxnSpPr>
            <a:cxnSpLocks/>
          </p:cNvCxnSpPr>
          <p:nvPr/>
        </p:nvCxnSpPr>
        <p:spPr>
          <a:xfrm>
            <a:off x="4575031" y="2346470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6636526B-C69C-4F67-9EBB-826F552A970A}"/>
              </a:ext>
            </a:extLst>
          </p:cNvPr>
          <p:cNvGrpSpPr/>
          <p:nvPr/>
        </p:nvGrpSpPr>
        <p:grpSpPr>
          <a:xfrm>
            <a:off x="7305219" y="3484632"/>
            <a:ext cx="3919041" cy="2509548"/>
            <a:chOff x="7292259" y="1586198"/>
            <a:chExt cx="3919041" cy="2509548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E59E829-5F2E-405C-874C-A8CF12B3FBE1}"/>
                </a:ext>
              </a:extLst>
            </p:cNvPr>
            <p:cNvSpPr/>
            <p:nvPr/>
          </p:nvSpPr>
          <p:spPr>
            <a:xfrm>
              <a:off x="7292259" y="1586198"/>
              <a:ext cx="2753181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 err="1">
                  <a:solidFill>
                    <a:srgbClr val="44546A"/>
                  </a:solidFill>
                </a:rPr>
                <a:t>WiseMeta</a:t>
              </a:r>
              <a:r>
                <a:rPr lang="en-US" altLang="ko-KR" sz="1500" b="1" i="1" kern="0" dirty="0">
                  <a:solidFill>
                    <a:srgbClr val="44546A"/>
                  </a:solidFill>
                </a:rPr>
                <a:t> - Search</a:t>
              </a: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64994DC-BB17-4563-B092-A757881DF3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3" t="7680" r="5433" b="26338"/>
            <a:stretch/>
          </p:blipFill>
          <p:spPr>
            <a:xfrm>
              <a:off x="7403115" y="1947252"/>
              <a:ext cx="3808185" cy="214849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B659CED-3B50-4F44-8151-36C0534C340C}"/>
              </a:ext>
            </a:extLst>
          </p:cNvPr>
          <p:cNvGrpSpPr/>
          <p:nvPr/>
        </p:nvGrpSpPr>
        <p:grpSpPr>
          <a:xfrm>
            <a:off x="7315379" y="832872"/>
            <a:ext cx="3908881" cy="2574202"/>
            <a:chOff x="7315379" y="832872"/>
            <a:chExt cx="3908881" cy="257420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F49C1F6-FFD8-4958-AE3B-88FB29F2E3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7" t="6698" r="5107" b="25391"/>
            <a:stretch/>
          </p:blipFill>
          <p:spPr>
            <a:xfrm>
              <a:off x="7416075" y="1194124"/>
              <a:ext cx="3808185" cy="221295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E85BA81-1835-43B3-87B6-E41C9B344B74}"/>
                </a:ext>
              </a:extLst>
            </p:cNvPr>
            <p:cNvSpPr/>
            <p:nvPr/>
          </p:nvSpPr>
          <p:spPr>
            <a:xfrm>
              <a:off x="7315379" y="832872"/>
              <a:ext cx="2753181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 err="1">
                  <a:solidFill>
                    <a:srgbClr val="44546A"/>
                  </a:solidFill>
                </a:rPr>
                <a:t>WiseMeta</a:t>
              </a:r>
              <a:r>
                <a:rPr lang="en-US" altLang="ko-KR" sz="1500" b="1" i="1" kern="0" dirty="0">
                  <a:solidFill>
                    <a:srgbClr val="44546A"/>
                  </a:solidFill>
                </a:rPr>
                <a:t> - Main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6253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4BA63A-4E65-499B-8A1D-41864007C858}"/>
              </a:ext>
            </a:extLst>
          </p:cNvPr>
          <p:cNvSpPr/>
          <p:nvPr/>
        </p:nvSpPr>
        <p:spPr>
          <a:xfrm>
            <a:off x="1527986" y="972272"/>
            <a:ext cx="27798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Introduction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13E07C-FAAC-4004-9F57-426DFBD5368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0000"/>
                    </a14:imgEffect>
                  </a14:imgLayer>
                </a14:imgProps>
              </a:ext>
            </a:extLst>
          </a:blip>
          <a:srcRect b="44520"/>
          <a:stretch/>
        </p:blipFill>
        <p:spPr>
          <a:xfrm>
            <a:off x="1821621" y="2474799"/>
            <a:ext cx="4071046" cy="345073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66FEA4E-092C-498C-92C0-B5701A67DD5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0000"/>
                    </a14:imgEffect>
                  </a14:imgLayer>
                </a14:imgProps>
              </a:ext>
            </a:extLst>
          </a:blip>
          <a:srcRect t="56408"/>
          <a:stretch/>
        </p:blipFill>
        <p:spPr>
          <a:xfrm>
            <a:off x="6665095" y="3757718"/>
            <a:ext cx="3245350" cy="216140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A4E054-0A32-47B7-B307-D455239485B8}"/>
              </a:ext>
            </a:extLst>
          </p:cNvPr>
          <p:cNvSpPr/>
          <p:nvPr/>
        </p:nvSpPr>
        <p:spPr>
          <a:xfrm>
            <a:off x="4178448" y="5847020"/>
            <a:ext cx="1798141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Personal SQL Code</a:t>
            </a:r>
          </a:p>
        </p:txBody>
      </p:sp>
    </p:spTree>
    <p:extLst>
      <p:ext uri="{BB962C8B-B14F-4D97-AF65-F5344CB8AC3E}">
        <p14:creationId xmlns:p14="http://schemas.microsoft.com/office/powerpoint/2010/main" val="25903530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D59735-F8F0-47DD-94C7-266D60BA121B}"/>
              </a:ext>
            </a:extLst>
          </p:cNvPr>
          <p:cNvSpPr/>
          <p:nvPr/>
        </p:nvSpPr>
        <p:spPr>
          <a:xfrm>
            <a:off x="1527986" y="992592"/>
            <a:ext cx="277985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Expect Effect</a:t>
            </a: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FF7866FF-8952-474D-9E73-80A710E5A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193243"/>
              </p:ext>
            </p:extLst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E0523F1C-6A30-4A68-B55E-24257AE6BAF8}"/>
              </a:ext>
            </a:extLst>
          </p:cNvPr>
          <p:cNvGrpSpPr/>
          <p:nvPr/>
        </p:nvGrpSpPr>
        <p:grpSpPr>
          <a:xfrm>
            <a:off x="1526852" y="2078674"/>
            <a:ext cx="5573287" cy="857708"/>
            <a:chOff x="7108541" y="1651954"/>
            <a:chExt cx="4323259" cy="857708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1D88982-E481-4358-A925-DB3485FCD296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27FC556-3770-4C92-ADF7-143B0F0B2CBD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대량의 용어가 있는 데이터 사전 생성시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좀 더 빠른 생성속도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직접 확인하면서 생성하는 것보다 확인하면서 오류수정이 빠르다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.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DA51312-4C61-4F4A-8775-C32732F39E1B}"/>
              </a:ext>
            </a:extLst>
          </p:cNvPr>
          <p:cNvGrpSpPr/>
          <p:nvPr/>
        </p:nvGrpSpPr>
        <p:grpSpPr>
          <a:xfrm>
            <a:off x="1526852" y="3442992"/>
            <a:ext cx="4323259" cy="478627"/>
            <a:chOff x="7108541" y="1651954"/>
            <a:chExt cx="4323259" cy="857708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F775C8A4-36C6-4346-BCAD-2C859916A644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58C4DF3-D61D-46B3-955F-07669085C680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단어 및 용어사전의 자동화</a:t>
              </a: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5767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246753"/>
              </p:ext>
            </p:extLst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6EEA88-F71E-45BB-A643-760A95C5716A}"/>
              </a:ext>
            </a:extLst>
          </p:cNvPr>
          <p:cNvSpPr/>
          <p:nvPr/>
        </p:nvSpPr>
        <p:spPr>
          <a:xfrm>
            <a:off x="1527986" y="992592"/>
            <a:ext cx="1885773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Front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019C06F-55F0-48E1-BCE1-2FF3B982521D}"/>
              </a:ext>
            </a:extLst>
          </p:cNvPr>
          <p:cNvGrpSpPr/>
          <p:nvPr/>
        </p:nvGrpSpPr>
        <p:grpSpPr>
          <a:xfrm>
            <a:off x="1797059" y="2049292"/>
            <a:ext cx="9309010" cy="3251932"/>
            <a:chOff x="1797059" y="2049292"/>
            <a:chExt cx="9309010" cy="3251932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8E69519-7DF8-4B3F-BEF7-26A4296D00E2}"/>
                </a:ext>
              </a:extLst>
            </p:cNvPr>
            <p:cNvGrpSpPr/>
            <p:nvPr/>
          </p:nvGrpSpPr>
          <p:grpSpPr>
            <a:xfrm>
              <a:off x="4253028" y="4013509"/>
              <a:ext cx="1985383" cy="1285235"/>
              <a:chOff x="1246485" y="2341885"/>
              <a:chExt cx="2178421" cy="1285235"/>
            </a:xfrm>
          </p:grpSpPr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F6915475-36C0-4A0B-9E51-61B96B4FF296}"/>
                  </a:ext>
                </a:extLst>
              </p:cNvPr>
              <p:cNvSpPr/>
              <p:nvPr/>
            </p:nvSpPr>
            <p:spPr>
              <a:xfrm>
                <a:off x="1246485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Html, CSS,</a:t>
                </a:r>
              </a:p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bootstrap</a:t>
                </a: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85CC070E-B0AD-4534-A096-B9929F089EA8}"/>
                  </a:ext>
                </a:extLst>
              </p:cNvPr>
              <p:cNvSpPr/>
              <p:nvPr/>
            </p:nvSpPr>
            <p:spPr>
              <a:xfrm>
                <a:off x="1326779" y="2341885"/>
                <a:ext cx="835923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View</a:t>
                </a:r>
              </a:p>
            </p:txBody>
          </p:sp>
        </p:grp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80CE90B9-F716-4E09-A9CD-950DB6B02764}"/>
                </a:ext>
              </a:extLst>
            </p:cNvPr>
            <p:cNvSpPr/>
            <p:nvPr/>
          </p:nvSpPr>
          <p:spPr>
            <a:xfrm>
              <a:off x="4987064" y="2049292"/>
              <a:ext cx="282226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Front End : Spring Boot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38F28F8-4148-4544-9E11-17396C2C24D7}"/>
                </a:ext>
              </a:extLst>
            </p:cNvPr>
            <p:cNvGrpSpPr/>
            <p:nvPr/>
          </p:nvGrpSpPr>
          <p:grpSpPr>
            <a:xfrm>
              <a:off x="1797059" y="4014951"/>
              <a:ext cx="2045815" cy="1285235"/>
              <a:chOff x="1180177" y="2341885"/>
              <a:chExt cx="2244729" cy="1285235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76F83729-FACF-4E8E-A78D-57359367F89D}"/>
                  </a:ext>
                </a:extLst>
              </p:cNvPr>
              <p:cNvSpPr/>
              <p:nvPr/>
            </p:nvSpPr>
            <p:spPr>
              <a:xfrm>
                <a:off x="1180177" y="2698214"/>
                <a:ext cx="2244729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Nginx, </a:t>
                </a:r>
                <a:r>
                  <a:rPr lang="en-US" b="1" i="1" dirty="0">
                    <a:solidFill>
                      <a:schemeClr val="tx2"/>
                    </a:solidFill>
                  </a:rPr>
                  <a:t>Tomcat</a:t>
                </a:r>
              </a:p>
              <a:p>
                <a:pPr algn="ctr"/>
                <a:r>
                  <a:rPr lang="en-US" b="1" i="1" dirty="0">
                    <a:solidFill>
                      <a:schemeClr val="tx2"/>
                    </a:solidFill>
                  </a:rPr>
                  <a:t>Controller</a:t>
                </a: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1A677E6D-C235-41B0-888D-96AA640B6ACA}"/>
                  </a:ext>
                </a:extLst>
              </p:cNvPr>
              <p:cNvSpPr/>
              <p:nvPr/>
            </p:nvSpPr>
            <p:spPr>
              <a:xfrm>
                <a:off x="1259893" y="2341885"/>
                <a:ext cx="1870663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Server &amp; WAS</a:t>
                </a: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10E6A32-B4ED-46E6-82D8-7B3A0EBE76A6}"/>
                </a:ext>
              </a:extLst>
            </p:cNvPr>
            <p:cNvGrpSpPr/>
            <p:nvPr/>
          </p:nvGrpSpPr>
          <p:grpSpPr>
            <a:xfrm>
              <a:off x="6725149" y="4015989"/>
              <a:ext cx="1985383" cy="1285235"/>
              <a:chOff x="1246485" y="2341885"/>
              <a:chExt cx="2178421" cy="1285235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0F32602D-5075-4CC6-85EE-60489DA51E3F}"/>
                  </a:ext>
                </a:extLst>
              </p:cNvPr>
              <p:cNvSpPr/>
              <p:nvPr/>
            </p:nvSpPr>
            <p:spPr>
              <a:xfrm>
                <a:off x="1246485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JS, JSP</a:t>
                </a:r>
              </a:p>
              <a:p>
                <a:pPr algn="ctr"/>
                <a:r>
                  <a:rPr lang="en-US" sz="2000" b="1" i="1" dirty="0" err="1">
                    <a:solidFill>
                      <a:schemeClr val="tx2"/>
                    </a:solidFill>
                  </a:rPr>
                  <a:t>JQuery</a:t>
                </a:r>
                <a:r>
                  <a:rPr lang="en-US" sz="2000" b="1" i="1" dirty="0">
                    <a:solidFill>
                      <a:schemeClr val="tx2"/>
                    </a:solidFill>
                  </a:rPr>
                  <a:t>, Ajax</a:t>
                </a: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0A868784-2987-4BAD-B991-5790FCB7A0FF}"/>
                  </a:ext>
                </a:extLst>
              </p:cNvPr>
              <p:cNvSpPr/>
              <p:nvPr/>
            </p:nvSpPr>
            <p:spPr>
              <a:xfrm>
                <a:off x="1326780" y="2341885"/>
                <a:ext cx="880997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Script</a:t>
                </a: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E2CCB58F-AC7B-4101-82F8-06F981AFAB2C}"/>
                </a:ext>
              </a:extLst>
            </p:cNvPr>
            <p:cNvGrpSpPr/>
            <p:nvPr/>
          </p:nvGrpSpPr>
          <p:grpSpPr>
            <a:xfrm>
              <a:off x="9120686" y="4015989"/>
              <a:ext cx="1985383" cy="1285235"/>
              <a:chOff x="1246485" y="2341885"/>
              <a:chExt cx="2178421" cy="1285235"/>
            </a:xfrm>
          </p:grpSpPr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7E87614B-6A9C-47A4-AF68-45973F428E8F}"/>
                  </a:ext>
                </a:extLst>
              </p:cNvPr>
              <p:cNvSpPr/>
              <p:nvPr/>
            </p:nvSpPr>
            <p:spPr>
              <a:xfrm>
                <a:off x="1246485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 err="1">
                    <a:solidFill>
                      <a:schemeClr val="tx2"/>
                    </a:solidFill>
                  </a:rPr>
                  <a:t>mybatis</a:t>
                </a:r>
                <a:r>
                  <a:rPr lang="en-US" sz="2000" b="1" i="1" dirty="0">
                    <a:solidFill>
                      <a:schemeClr val="tx2"/>
                    </a:solidFill>
                  </a:rPr>
                  <a:t>,</a:t>
                </a:r>
              </a:p>
              <a:p>
                <a:pPr algn="ctr"/>
                <a:r>
                  <a:rPr lang="en-US" sz="2000" b="1" i="1" dirty="0" err="1">
                    <a:solidFill>
                      <a:schemeClr val="tx2"/>
                    </a:solidFill>
                  </a:rPr>
                  <a:t>mariadb</a:t>
                </a:r>
                <a:endParaRPr lang="en-US" sz="2000" b="1" i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DF8D60DE-A0C6-485B-A4C9-CE6A5A6E6C26}"/>
                  </a:ext>
                </a:extLst>
              </p:cNvPr>
              <p:cNvSpPr/>
              <p:nvPr/>
            </p:nvSpPr>
            <p:spPr>
              <a:xfrm>
                <a:off x="1326780" y="2341885"/>
                <a:ext cx="1358625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 err="1">
                    <a:solidFill>
                      <a:srgbClr val="44546A"/>
                    </a:solidFill>
                  </a:rPr>
                  <a:t>DataBase</a:t>
                </a:r>
                <a:endParaRPr lang="en-US" altLang="ko-KR" sz="2000" b="1" i="1" kern="0" dirty="0">
                  <a:solidFill>
                    <a:srgbClr val="44546A"/>
                  </a:solidFill>
                </a:endParaRPr>
              </a:p>
            </p:txBody>
          </p:sp>
        </p:grp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A14AC0AD-BDC4-4606-8277-AEF1523E94F7}"/>
                </a:ext>
              </a:extLst>
            </p:cNvPr>
            <p:cNvCxnSpPr>
              <a:cxnSpLocks/>
              <a:stCxn id="21" idx="2"/>
              <a:endCxn id="46" idx="0"/>
            </p:cNvCxnSpPr>
            <p:nvPr/>
          </p:nvCxnSpPr>
          <p:spPr>
            <a:xfrm rot="16200000" flipH="1">
              <a:off x="7340435" y="1543441"/>
              <a:ext cx="1530307" cy="3414787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9DDB40D8-6AF3-4F90-8DC4-E048B5F9E9AC}"/>
                </a:ext>
              </a:extLst>
            </p:cNvPr>
            <p:cNvCxnSpPr>
              <a:cxnSpLocks/>
              <a:stCxn id="21" idx="2"/>
              <a:endCxn id="48" idx="0"/>
            </p:cNvCxnSpPr>
            <p:nvPr/>
          </p:nvCxnSpPr>
          <p:spPr>
            <a:xfrm rot="16200000" flipH="1">
              <a:off x="6033841" y="2850035"/>
              <a:ext cx="1530307" cy="801599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id="{76A2CAE4-DAB7-4871-8F65-AAEC26780E40}"/>
                </a:ext>
              </a:extLst>
            </p:cNvPr>
            <p:cNvCxnSpPr>
              <a:cxnSpLocks/>
              <a:stCxn id="21" idx="2"/>
              <a:endCxn id="52" idx="0"/>
            </p:cNvCxnSpPr>
            <p:nvPr/>
          </p:nvCxnSpPr>
          <p:spPr>
            <a:xfrm rot="5400000">
              <a:off x="4788751" y="2404064"/>
              <a:ext cx="1527827" cy="1691063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94F4AEB1-160D-4E86-9ADA-30140894B535}"/>
                </a:ext>
              </a:extLst>
            </p:cNvPr>
            <p:cNvCxnSpPr>
              <a:cxnSpLocks/>
              <a:stCxn id="21" idx="2"/>
              <a:endCxn id="50" idx="0"/>
            </p:cNvCxnSpPr>
            <p:nvPr/>
          </p:nvCxnSpPr>
          <p:spPr>
            <a:xfrm rot="5400000">
              <a:off x="3795543" y="1412298"/>
              <a:ext cx="1529269" cy="3676036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26089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6EEA88-F71E-45BB-A643-760A95C5716A}"/>
              </a:ext>
            </a:extLst>
          </p:cNvPr>
          <p:cNvSpPr/>
          <p:nvPr/>
        </p:nvSpPr>
        <p:spPr>
          <a:xfrm>
            <a:off x="1527986" y="992592"/>
            <a:ext cx="416161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Front : Server &amp; WAS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CBC7485-7D54-4780-8AB7-FE22F7641028}"/>
              </a:ext>
            </a:extLst>
          </p:cNvPr>
          <p:cNvGrpSpPr/>
          <p:nvPr/>
        </p:nvGrpSpPr>
        <p:grpSpPr>
          <a:xfrm>
            <a:off x="1526852" y="3419941"/>
            <a:ext cx="4323259" cy="857708"/>
            <a:chOff x="7108541" y="1651954"/>
            <a:chExt cx="4323259" cy="857708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8E99F11-2125-43E8-AC16-A1A1A999B43B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2CF5D4F-23FC-4F05-AC96-9B34C339F76F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MVC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패턴의 웹서버 구현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MVC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패턴을 통한 재사용성 강화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3" name="양쪽 모서리가 둥근 사각형 34">
            <a:extLst>
              <a:ext uri="{FF2B5EF4-FFF2-40B4-BE49-F238E27FC236}">
                <a16:creationId xmlns:a16="http://schemas.microsoft.com/office/drawing/2014/main" id="{336B9737-7CB6-4281-AEE0-B2273399B1AE}"/>
              </a:ext>
            </a:extLst>
          </p:cNvPr>
          <p:cNvSpPr/>
          <p:nvPr/>
        </p:nvSpPr>
        <p:spPr>
          <a:xfrm rot="16200000">
            <a:off x="6260846" y="938855"/>
            <a:ext cx="6344819" cy="5008271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36E1B5B-AF9D-4CF3-B9A7-2F0812F3BA65}"/>
              </a:ext>
            </a:extLst>
          </p:cNvPr>
          <p:cNvCxnSpPr>
            <a:cxnSpLocks/>
          </p:cNvCxnSpPr>
          <p:nvPr/>
        </p:nvCxnSpPr>
        <p:spPr>
          <a:xfrm>
            <a:off x="4575031" y="2346470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EFDAE78-3AE0-4AAF-96DA-D5F0F7B7ACE3}"/>
              </a:ext>
            </a:extLst>
          </p:cNvPr>
          <p:cNvGrpSpPr/>
          <p:nvPr/>
        </p:nvGrpSpPr>
        <p:grpSpPr>
          <a:xfrm>
            <a:off x="1526852" y="2078674"/>
            <a:ext cx="4323259" cy="857708"/>
            <a:chOff x="7108541" y="1651954"/>
            <a:chExt cx="4323259" cy="857708"/>
          </a:xfrm>
        </p:grpSpPr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A5866FDF-834E-4BDE-B190-C6863C409729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8C2D7C4-8923-4AE4-AFA6-EE7957D6DD2B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Nginx – Tomcat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서버연동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Reverse Proxy Server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의 장점 계승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F440174-C39A-44FD-B060-5CAED337B7B6}"/>
              </a:ext>
            </a:extLst>
          </p:cNvPr>
          <p:cNvGrpSpPr/>
          <p:nvPr/>
        </p:nvGrpSpPr>
        <p:grpSpPr>
          <a:xfrm>
            <a:off x="7507544" y="1634350"/>
            <a:ext cx="4257625" cy="979582"/>
            <a:chOff x="7107216" y="3145735"/>
            <a:chExt cx="3363662" cy="979582"/>
          </a:xfrm>
        </p:grpSpPr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FB15D2DD-2188-4E2C-8F57-BE6CA716F71F}"/>
                </a:ext>
              </a:extLst>
            </p:cNvPr>
            <p:cNvCxnSpPr>
              <a:cxnSpLocks/>
            </p:cNvCxnSpPr>
            <p:nvPr/>
          </p:nvCxnSpPr>
          <p:spPr>
            <a:xfrm>
              <a:off x="7107216" y="3218580"/>
              <a:ext cx="0" cy="906737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6E92039-3D21-45F0-99C7-4FD0692A5046}"/>
                </a:ext>
              </a:extLst>
            </p:cNvPr>
            <p:cNvSpPr/>
            <p:nvPr/>
          </p:nvSpPr>
          <p:spPr>
            <a:xfrm>
              <a:off x="7157449" y="3145735"/>
              <a:ext cx="331342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Reverse Proxy Server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중앙서버가 통합 관리하여 하위서버에게 요청을 넘기는 방식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서버의 부하를 덜어주는 로드 </a:t>
              </a:r>
              <a:r>
                <a:rPr lang="ko-KR" altLang="en-US" sz="1100" dirty="0" err="1">
                  <a:solidFill>
                    <a:schemeClr val="bg2">
                      <a:lumMod val="50000"/>
                    </a:schemeClr>
                  </a:solidFill>
                </a:rPr>
                <a:t>밸런싱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 처리 및 보안의 장점을 가짐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9950622-2FCB-410E-A5ED-20849C9A75FD}"/>
              </a:ext>
            </a:extLst>
          </p:cNvPr>
          <p:cNvGrpSpPr/>
          <p:nvPr/>
        </p:nvGrpSpPr>
        <p:grpSpPr>
          <a:xfrm>
            <a:off x="7404019" y="2650350"/>
            <a:ext cx="3888497" cy="2369222"/>
            <a:chOff x="7404019" y="2508110"/>
            <a:chExt cx="3888497" cy="236922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ECAFEB5-8149-4713-82C2-D92C913381A0}"/>
                </a:ext>
              </a:extLst>
            </p:cNvPr>
            <p:cNvGrpSpPr/>
            <p:nvPr/>
          </p:nvGrpSpPr>
          <p:grpSpPr>
            <a:xfrm>
              <a:off x="7506825" y="2868583"/>
              <a:ext cx="3785691" cy="2008749"/>
              <a:chOff x="7623989" y="2014599"/>
              <a:chExt cx="3785691" cy="2008749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9172CD50-DE89-4E8A-9596-5EE6E903177C}"/>
                  </a:ext>
                </a:extLst>
              </p:cNvPr>
              <p:cNvGrpSpPr/>
              <p:nvPr/>
            </p:nvGrpSpPr>
            <p:grpSpPr>
              <a:xfrm>
                <a:off x="7705747" y="2093347"/>
                <a:ext cx="3627253" cy="1837106"/>
                <a:chOff x="1306096" y="1614566"/>
                <a:chExt cx="4381821" cy="2377704"/>
              </a:xfrm>
            </p:grpSpPr>
            <p:sp>
              <p:nvSpPr>
                <p:cNvPr id="40" name="모서리가 둥근 직사각형 32">
                  <a:extLst>
                    <a:ext uri="{FF2B5EF4-FFF2-40B4-BE49-F238E27FC236}">
                      <a16:creationId xmlns:a16="http://schemas.microsoft.com/office/drawing/2014/main" id="{7D3030CF-13BD-481D-8F50-00B9B3D46237}"/>
                    </a:ext>
                  </a:extLst>
                </p:cNvPr>
                <p:cNvSpPr/>
                <p:nvPr/>
              </p:nvSpPr>
              <p:spPr>
                <a:xfrm>
                  <a:off x="1306096" y="2855030"/>
                  <a:ext cx="1065406" cy="360000"/>
                </a:xfrm>
                <a:prstGeom prst="roundRect">
                  <a:avLst/>
                </a:prstGeom>
                <a:solidFill>
                  <a:srgbClr val="CCCCFF"/>
                </a:solidFill>
                <a:ln>
                  <a:noFill/>
                </a:ln>
                <a:effectLst>
                  <a:outerShdw blurRad="292100" dist="38100" algn="l" rotWithShape="0">
                    <a:srgbClr val="1A73DE">
                      <a:alpha val="17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b="1" dirty="0">
                      <a:solidFill>
                        <a:srgbClr val="1A73DE"/>
                      </a:solidFill>
                    </a:rPr>
                    <a:t>Client</a:t>
                  </a:r>
                  <a:endParaRPr lang="ko-KR" altLang="en-US" sz="1400" b="1" dirty="0">
                    <a:solidFill>
                      <a:srgbClr val="1A73DE"/>
                    </a:solidFill>
                  </a:endParaRPr>
                </a:p>
              </p:txBody>
            </p:sp>
            <p:cxnSp>
              <p:nvCxnSpPr>
                <p:cNvPr id="41" name="연결선: 꺾임 40">
                  <a:extLst>
                    <a:ext uri="{FF2B5EF4-FFF2-40B4-BE49-F238E27FC236}">
                      <a16:creationId xmlns:a16="http://schemas.microsoft.com/office/drawing/2014/main" id="{CC3477CB-F340-4A97-B306-3546AE54D777}"/>
                    </a:ext>
                  </a:extLst>
                </p:cNvPr>
                <p:cNvCxnSpPr>
                  <a:cxnSpLocks/>
                  <a:stCxn id="42" idx="3"/>
                  <a:endCxn id="44" idx="1"/>
                </p:cNvCxnSpPr>
                <p:nvPr/>
              </p:nvCxnSpPr>
              <p:spPr>
                <a:xfrm flipV="1">
                  <a:off x="3906520" y="2663855"/>
                  <a:ext cx="757778" cy="371175"/>
                </a:xfrm>
                <a:prstGeom prst="bentConnector3">
                  <a:avLst>
                    <a:gd name="adj1" fmla="val 50000"/>
                  </a:avLst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AD9C714F-AC75-4DD7-B713-ACF1ED915A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29280" y="2646410"/>
                  <a:ext cx="777240" cy="777240"/>
                </a:xfrm>
                <a:prstGeom prst="rect">
                  <a:avLst/>
                </a:prstGeom>
              </p:spPr>
            </p:pic>
            <p:pic>
              <p:nvPicPr>
                <p:cNvPr id="43" name="그림 42">
                  <a:extLst>
                    <a:ext uri="{FF2B5EF4-FFF2-40B4-BE49-F238E27FC236}">
                      <a16:creationId xmlns:a16="http://schemas.microsoft.com/office/drawing/2014/main" id="{15C80A1B-9315-495F-9616-3C0FBCCF79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64298" y="3215030"/>
                  <a:ext cx="777240" cy="777240"/>
                </a:xfrm>
                <a:prstGeom prst="rect">
                  <a:avLst/>
                </a:prstGeom>
              </p:spPr>
            </p:pic>
            <p:pic>
              <p:nvPicPr>
                <p:cNvPr id="44" name="그림 43">
                  <a:extLst>
                    <a:ext uri="{FF2B5EF4-FFF2-40B4-BE49-F238E27FC236}">
                      <a16:creationId xmlns:a16="http://schemas.microsoft.com/office/drawing/2014/main" id="{EFE608E1-B7DB-4A23-8A46-868F545620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64298" y="2275235"/>
                  <a:ext cx="777240" cy="777240"/>
                </a:xfrm>
                <a:prstGeom prst="rect">
                  <a:avLst/>
                </a:prstGeom>
              </p:spPr>
            </p:pic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7F9B8997-E495-41C9-9519-751FEAFAE77A}"/>
                    </a:ext>
                  </a:extLst>
                </p:cNvPr>
                <p:cNvSpPr/>
                <p:nvPr/>
              </p:nvSpPr>
              <p:spPr>
                <a:xfrm>
                  <a:off x="2869345" y="2027293"/>
                  <a:ext cx="1269999" cy="52706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latinLnBrk="0">
                    <a:lnSpc>
                      <a:spcPct val="150000"/>
                    </a:lnSpc>
                    <a:defRPr/>
                  </a:pPr>
                  <a:r>
                    <a:rPr lang="en-US" altLang="ko-KR" sz="1000" b="1" i="1" kern="0" dirty="0">
                      <a:solidFill>
                        <a:srgbClr val="44546A"/>
                      </a:solidFill>
                      <a:latin typeface="나눔고딕코딩" panose="020D0009000000000000" pitchFamily="49" charset="-127"/>
                      <a:ea typeface="나눔고딕코딩" panose="020D0009000000000000" pitchFamily="49" charset="-127"/>
                    </a:rPr>
                    <a:t>Reverse</a:t>
                  </a:r>
                  <a:r>
                    <a:rPr lang="ko-KR" altLang="en-US" sz="1000" b="1" i="1" kern="0" dirty="0">
                      <a:solidFill>
                        <a:srgbClr val="44546A"/>
                      </a:solidFill>
                      <a:latin typeface="나눔고딕코딩" panose="020D0009000000000000" pitchFamily="49" charset="-127"/>
                      <a:ea typeface="나눔고딕코딩" panose="020D0009000000000000" pitchFamily="49" charset="-127"/>
                    </a:rPr>
                    <a:t> </a:t>
                  </a:r>
                  <a:r>
                    <a:rPr lang="en-US" altLang="ko-KR" sz="1000" b="1" i="1" kern="0" dirty="0">
                      <a:solidFill>
                        <a:srgbClr val="44546A"/>
                      </a:solidFill>
                      <a:latin typeface="나눔고딕코딩" panose="020D0009000000000000" pitchFamily="49" charset="-127"/>
                      <a:ea typeface="나눔고딕코딩" panose="020D0009000000000000" pitchFamily="49" charset="-127"/>
                    </a:rPr>
                    <a:t>Proxy</a:t>
                  </a:r>
                </a:p>
                <a:p>
                  <a:pPr algn="ctr" latinLnBrk="0">
                    <a:lnSpc>
                      <a:spcPct val="150000"/>
                    </a:lnSpc>
                    <a:defRPr/>
                  </a:pPr>
                  <a:r>
                    <a:rPr lang="en-US" altLang="ko-KR" sz="1000" b="1" i="1" kern="0" dirty="0">
                      <a:solidFill>
                        <a:srgbClr val="44546A"/>
                      </a:solidFill>
                      <a:latin typeface="나눔고딕코딩" panose="020D0009000000000000" pitchFamily="49" charset="-127"/>
                      <a:ea typeface="나눔고딕코딩" panose="020D0009000000000000" pitchFamily="49" charset="-127"/>
                    </a:rPr>
                    <a:t>Server</a:t>
                  </a:r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D102C44A-6115-4ACF-809B-5CA1234DF415}"/>
                    </a:ext>
                  </a:extLst>
                </p:cNvPr>
                <p:cNvSpPr/>
                <p:nvPr/>
              </p:nvSpPr>
              <p:spPr>
                <a:xfrm>
                  <a:off x="4417918" y="1614566"/>
                  <a:ext cx="1269999" cy="52706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latinLnBrk="0">
                    <a:lnSpc>
                      <a:spcPct val="150000"/>
                    </a:lnSpc>
                    <a:defRPr/>
                  </a:pPr>
                  <a:r>
                    <a:rPr lang="en-US" altLang="ko-KR" sz="1000" b="1" i="1" kern="0" dirty="0">
                      <a:solidFill>
                        <a:srgbClr val="44546A"/>
                      </a:solidFill>
                      <a:latin typeface="나눔고딕코딩" panose="020D0009000000000000" pitchFamily="49" charset="-127"/>
                      <a:ea typeface="나눔고딕코딩" panose="020D0009000000000000" pitchFamily="49" charset="-127"/>
                    </a:rPr>
                    <a:t>Lower</a:t>
                  </a:r>
                </a:p>
                <a:p>
                  <a:pPr algn="ctr" latinLnBrk="0">
                    <a:lnSpc>
                      <a:spcPct val="150000"/>
                    </a:lnSpc>
                    <a:defRPr/>
                  </a:pPr>
                  <a:r>
                    <a:rPr lang="en-US" altLang="ko-KR" sz="1000" b="1" i="1" kern="0" dirty="0">
                      <a:solidFill>
                        <a:srgbClr val="44546A"/>
                      </a:solidFill>
                      <a:latin typeface="나눔고딕코딩" panose="020D0009000000000000" pitchFamily="49" charset="-127"/>
                      <a:ea typeface="나눔고딕코딩" panose="020D0009000000000000" pitchFamily="49" charset="-127"/>
                    </a:rPr>
                    <a:t>Web Server</a:t>
                  </a:r>
                </a:p>
              </p:txBody>
            </p:sp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DADB5BDA-7CD4-4D49-8F9F-6904807A0B1B}"/>
                    </a:ext>
                  </a:extLst>
                </p:cNvPr>
                <p:cNvCxnSpPr>
                  <a:stCxn id="40" idx="3"/>
                  <a:endCxn id="42" idx="1"/>
                </p:cNvCxnSpPr>
                <p:nvPr/>
              </p:nvCxnSpPr>
              <p:spPr>
                <a:xfrm>
                  <a:off x="2371502" y="3035030"/>
                  <a:ext cx="757778" cy="0"/>
                </a:xfrm>
                <a:prstGeom prst="line">
                  <a:avLst/>
                </a:prstGeom>
                <a:ln w="25400">
                  <a:solidFill>
                    <a:srgbClr val="4472C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연결선: 꺾임 47">
                  <a:extLst>
                    <a:ext uri="{FF2B5EF4-FFF2-40B4-BE49-F238E27FC236}">
                      <a16:creationId xmlns:a16="http://schemas.microsoft.com/office/drawing/2014/main" id="{DFBCBAE3-27E3-49B4-BC29-9A1CE279D3BB}"/>
                    </a:ext>
                  </a:extLst>
                </p:cNvPr>
                <p:cNvCxnSpPr>
                  <a:cxnSpLocks/>
                  <a:stCxn id="42" idx="3"/>
                  <a:endCxn id="43" idx="1"/>
                </p:cNvCxnSpPr>
                <p:nvPr/>
              </p:nvCxnSpPr>
              <p:spPr>
                <a:xfrm>
                  <a:off x="3906520" y="3035030"/>
                  <a:ext cx="757778" cy="568620"/>
                </a:xfrm>
                <a:prstGeom prst="bentConnector3">
                  <a:avLst>
                    <a:gd name="adj1" fmla="val 50000"/>
                  </a:avLst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E34C3CA-F91D-40B2-A5B1-73D630A7E432}"/>
                  </a:ext>
                </a:extLst>
              </p:cNvPr>
              <p:cNvSpPr/>
              <p:nvPr/>
            </p:nvSpPr>
            <p:spPr>
              <a:xfrm>
                <a:off x="7623989" y="2014599"/>
                <a:ext cx="3785691" cy="200874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3585FD3-52A2-49AF-93E9-991D8CE9ED5A}"/>
                </a:ext>
              </a:extLst>
            </p:cNvPr>
            <p:cNvSpPr/>
            <p:nvPr/>
          </p:nvSpPr>
          <p:spPr>
            <a:xfrm>
              <a:off x="7404019" y="2508110"/>
              <a:ext cx="3126337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Reverse</a:t>
              </a:r>
              <a:r>
                <a:rPr lang="ko-KR" altLang="en-US" sz="1500" b="1" i="1" kern="0" dirty="0">
                  <a:solidFill>
                    <a:srgbClr val="44546A"/>
                  </a:solidFill>
                </a:rPr>
                <a:t> </a:t>
              </a:r>
              <a:r>
                <a:rPr lang="en-US" altLang="ko-KR" sz="1500" b="1" i="1" kern="0" dirty="0">
                  <a:solidFill>
                    <a:srgbClr val="44546A"/>
                  </a:solidFill>
                </a:rPr>
                <a:t>Proxy</a:t>
              </a:r>
              <a:r>
                <a:rPr lang="ko-KR" altLang="en-US" sz="1500" b="1" i="1" kern="0" dirty="0">
                  <a:solidFill>
                    <a:srgbClr val="44546A"/>
                  </a:solidFill>
                </a:rPr>
                <a:t> </a:t>
              </a:r>
              <a:r>
                <a:rPr lang="en-US" altLang="ko-KR" sz="1500" b="1" i="1" kern="0" dirty="0">
                  <a:solidFill>
                    <a:srgbClr val="44546A"/>
                  </a:solidFill>
                </a:rPr>
                <a:t>Server</a:t>
              </a:r>
              <a:r>
                <a:rPr lang="ko-KR" altLang="en-US" sz="1500" b="1" i="1" kern="0" dirty="0">
                  <a:solidFill>
                    <a:srgbClr val="44546A"/>
                  </a:solidFill>
                </a:rPr>
                <a:t> </a:t>
              </a:r>
              <a:r>
                <a:rPr lang="en-US" altLang="ko-KR" sz="1500" b="1" i="1" kern="0" dirty="0">
                  <a:solidFill>
                    <a:srgbClr val="44546A"/>
                  </a:solidFill>
                </a:rPr>
                <a:t>Structure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89559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6EEA88-F71E-45BB-A643-760A95C5716A}"/>
              </a:ext>
            </a:extLst>
          </p:cNvPr>
          <p:cNvSpPr/>
          <p:nvPr/>
        </p:nvSpPr>
        <p:spPr>
          <a:xfrm>
            <a:off x="1527986" y="992592"/>
            <a:ext cx="416161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Front : Server &amp; WAS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CBC7485-7D54-4780-8AB7-FE22F7641028}"/>
              </a:ext>
            </a:extLst>
          </p:cNvPr>
          <p:cNvGrpSpPr/>
          <p:nvPr/>
        </p:nvGrpSpPr>
        <p:grpSpPr>
          <a:xfrm>
            <a:off x="1526852" y="3419941"/>
            <a:ext cx="4323259" cy="857708"/>
            <a:chOff x="7108541" y="1651954"/>
            <a:chExt cx="4323259" cy="857708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8E99F11-2125-43E8-AC16-A1A1A999B43B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2CF5D4F-23FC-4F05-AC96-9B34C339F76F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MVC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패턴의 웹서버 구현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MVC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패턴을 통한 재사용성 강화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3" name="양쪽 모서리가 둥근 사각형 34">
            <a:extLst>
              <a:ext uri="{FF2B5EF4-FFF2-40B4-BE49-F238E27FC236}">
                <a16:creationId xmlns:a16="http://schemas.microsoft.com/office/drawing/2014/main" id="{336B9737-7CB6-4281-AEE0-B2273399B1AE}"/>
              </a:ext>
            </a:extLst>
          </p:cNvPr>
          <p:cNvSpPr/>
          <p:nvPr/>
        </p:nvSpPr>
        <p:spPr>
          <a:xfrm rot="16200000">
            <a:off x="6260846" y="938855"/>
            <a:ext cx="6344819" cy="5008271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36E1B5B-AF9D-4CF3-B9A7-2F0812F3BA65}"/>
              </a:ext>
            </a:extLst>
          </p:cNvPr>
          <p:cNvCxnSpPr>
            <a:cxnSpLocks/>
          </p:cNvCxnSpPr>
          <p:nvPr/>
        </p:nvCxnSpPr>
        <p:spPr>
          <a:xfrm>
            <a:off x="4575031" y="3619859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EFDAE78-3AE0-4AAF-96DA-D5F0F7B7ACE3}"/>
              </a:ext>
            </a:extLst>
          </p:cNvPr>
          <p:cNvGrpSpPr/>
          <p:nvPr/>
        </p:nvGrpSpPr>
        <p:grpSpPr>
          <a:xfrm>
            <a:off x="1526852" y="2078674"/>
            <a:ext cx="4323259" cy="857708"/>
            <a:chOff x="7108541" y="1651954"/>
            <a:chExt cx="4323259" cy="857708"/>
          </a:xfrm>
        </p:grpSpPr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A5866FDF-834E-4BDE-B190-C6863C409729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8C2D7C4-8923-4AE4-AFA6-EE7957D6DD2B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Nginx – Tomcat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서버연동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Reverse Proxy Server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의 장점 계승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F440174-C39A-44FD-B060-5CAED337B7B6}"/>
              </a:ext>
            </a:extLst>
          </p:cNvPr>
          <p:cNvGrpSpPr/>
          <p:nvPr/>
        </p:nvGrpSpPr>
        <p:grpSpPr>
          <a:xfrm>
            <a:off x="7507544" y="1634350"/>
            <a:ext cx="4257625" cy="979582"/>
            <a:chOff x="7107216" y="3145735"/>
            <a:chExt cx="3363662" cy="979582"/>
          </a:xfrm>
        </p:grpSpPr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FB15D2DD-2188-4E2C-8F57-BE6CA716F71F}"/>
                </a:ext>
              </a:extLst>
            </p:cNvPr>
            <p:cNvCxnSpPr>
              <a:cxnSpLocks/>
            </p:cNvCxnSpPr>
            <p:nvPr/>
          </p:nvCxnSpPr>
          <p:spPr>
            <a:xfrm>
              <a:off x="7107216" y="3218580"/>
              <a:ext cx="0" cy="906737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6E92039-3D21-45F0-99C7-4FD0692A5046}"/>
                </a:ext>
              </a:extLst>
            </p:cNvPr>
            <p:cNvSpPr/>
            <p:nvPr/>
          </p:nvSpPr>
          <p:spPr>
            <a:xfrm>
              <a:off x="7157449" y="3145735"/>
              <a:ext cx="331342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MVC(Model-View-Controller) Pattern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사용자 인터페이스로부터 비즈니스 로직을 분리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재사용성 강화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모델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데이터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뷰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</a:t>
              </a:r>
              <a:r>
                <a:rPr lang="ko-KR" altLang="en-US" sz="1100" dirty="0" err="1">
                  <a:solidFill>
                    <a:schemeClr val="bg2">
                      <a:lumMod val="50000"/>
                    </a:schemeClr>
                  </a:solidFill>
                </a:rPr>
                <a:t>사용자인터페이스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컨트롤러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상호동작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7308CB9-B6C4-4475-85D7-FCD87C8EE807}"/>
              </a:ext>
            </a:extLst>
          </p:cNvPr>
          <p:cNvGrpSpPr/>
          <p:nvPr/>
        </p:nvGrpSpPr>
        <p:grpSpPr>
          <a:xfrm>
            <a:off x="7488011" y="2710787"/>
            <a:ext cx="3729875" cy="2120759"/>
            <a:chOff x="7488011" y="2710787"/>
            <a:chExt cx="3729875" cy="2120759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D9A580D-93DE-4CD6-9B38-6BBFDD0C2271}"/>
                </a:ext>
              </a:extLst>
            </p:cNvPr>
            <p:cNvSpPr/>
            <p:nvPr/>
          </p:nvSpPr>
          <p:spPr>
            <a:xfrm>
              <a:off x="7488011" y="2710787"/>
              <a:ext cx="3126337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MVC Pattern Structure</a:t>
              </a: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D9BDDB45-2F32-4FE7-BCBF-964EAEEC6615}"/>
                </a:ext>
              </a:extLst>
            </p:cNvPr>
            <p:cNvGrpSpPr/>
            <p:nvPr/>
          </p:nvGrpSpPr>
          <p:grpSpPr>
            <a:xfrm>
              <a:off x="7556419" y="3066502"/>
              <a:ext cx="3661467" cy="1765044"/>
              <a:chOff x="3474720" y="2976880"/>
              <a:chExt cx="4196080" cy="1910080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902881FD-060D-4E52-AACE-D30C40730C50}"/>
                  </a:ext>
                </a:extLst>
              </p:cNvPr>
              <p:cNvGrpSpPr/>
              <p:nvPr/>
            </p:nvGrpSpPr>
            <p:grpSpPr>
              <a:xfrm>
                <a:off x="3566160" y="3063730"/>
                <a:ext cx="4037702" cy="1747030"/>
                <a:chOff x="3566160" y="3063730"/>
                <a:chExt cx="4037702" cy="1747030"/>
              </a:xfrm>
            </p:grpSpPr>
            <p:sp>
              <p:nvSpPr>
                <p:cNvPr id="62" name="사각형: 둥근 모서리 61">
                  <a:extLst>
                    <a:ext uri="{FF2B5EF4-FFF2-40B4-BE49-F238E27FC236}">
                      <a16:creationId xmlns:a16="http://schemas.microsoft.com/office/drawing/2014/main" id="{171130C7-EE1D-4322-B64D-116658C992BC}"/>
                    </a:ext>
                  </a:extLst>
                </p:cNvPr>
                <p:cNvSpPr/>
                <p:nvPr/>
              </p:nvSpPr>
              <p:spPr>
                <a:xfrm>
                  <a:off x="4801498" y="3063730"/>
                  <a:ext cx="1507862" cy="436390"/>
                </a:xfrm>
                <a:prstGeom prst="roundRect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i="1" dirty="0">
                      <a:solidFill>
                        <a:schemeClr val="tx2"/>
                      </a:solidFill>
                    </a:rPr>
                    <a:t>Controller</a:t>
                  </a:r>
                </a:p>
              </p:txBody>
            </p:sp>
            <p:sp>
              <p:nvSpPr>
                <p:cNvPr id="63" name="사각형: 둥근 모서리 62">
                  <a:extLst>
                    <a:ext uri="{FF2B5EF4-FFF2-40B4-BE49-F238E27FC236}">
                      <a16:creationId xmlns:a16="http://schemas.microsoft.com/office/drawing/2014/main" id="{7B08326B-F3FC-4A16-84FA-AB2AB508DD4E}"/>
                    </a:ext>
                  </a:extLst>
                </p:cNvPr>
                <p:cNvSpPr/>
                <p:nvPr/>
              </p:nvSpPr>
              <p:spPr>
                <a:xfrm>
                  <a:off x="6096000" y="4374370"/>
                  <a:ext cx="1507862" cy="436390"/>
                </a:xfrm>
                <a:prstGeom prst="roundRect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i="1" dirty="0">
                      <a:solidFill>
                        <a:schemeClr val="tx2"/>
                      </a:solidFill>
                    </a:rPr>
                    <a:t>View</a:t>
                  </a:r>
                </a:p>
              </p:txBody>
            </p:sp>
            <p:sp>
              <p:nvSpPr>
                <p:cNvPr id="64" name="사각형: 둥근 모서리 63">
                  <a:extLst>
                    <a:ext uri="{FF2B5EF4-FFF2-40B4-BE49-F238E27FC236}">
                      <a16:creationId xmlns:a16="http://schemas.microsoft.com/office/drawing/2014/main" id="{B855E014-F412-49AE-BC1E-6FB3E0C411B2}"/>
                    </a:ext>
                  </a:extLst>
                </p:cNvPr>
                <p:cNvSpPr/>
                <p:nvPr/>
              </p:nvSpPr>
              <p:spPr>
                <a:xfrm>
                  <a:off x="3566160" y="4374370"/>
                  <a:ext cx="1507862" cy="436390"/>
                </a:xfrm>
                <a:prstGeom prst="roundRect">
                  <a:avLst/>
                </a:prstGeom>
                <a:solidFill>
                  <a:srgbClr val="F1F7FF"/>
                </a:solidFill>
                <a:ln w="25400">
                  <a:solidFill>
                    <a:srgbClr val="8497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i="1" dirty="0">
                      <a:solidFill>
                        <a:schemeClr val="tx2"/>
                      </a:solidFill>
                    </a:rPr>
                    <a:t>Model</a:t>
                  </a:r>
                </a:p>
              </p:txBody>
            </p:sp>
            <p:cxnSp>
              <p:nvCxnSpPr>
                <p:cNvPr id="65" name="직선 화살표 연결선 64">
                  <a:extLst>
                    <a:ext uri="{FF2B5EF4-FFF2-40B4-BE49-F238E27FC236}">
                      <a16:creationId xmlns:a16="http://schemas.microsoft.com/office/drawing/2014/main" id="{616177E3-F782-4A87-A928-FA3E31B469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4429760" y="3657600"/>
                  <a:ext cx="619760" cy="619760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직선 화살표 연결선 65">
                  <a:extLst>
                    <a:ext uri="{FF2B5EF4-FFF2-40B4-BE49-F238E27FC236}">
                      <a16:creationId xmlns:a16="http://schemas.microsoft.com/office/drawing/2014/main" id="{E360D6CB-D3CF-466B-86F1-9954E148A3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6096000" y="3657600"/>
                  <a:ext cx="619760" cy="619760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화살표 연결선 67">
                  <a:extLst>
                    <a:ext uri="{FF2B5EF4-FFF2-40B4-BE49-F238E27FC236}">
                      <a16:creationId xmlns:a16="http://schemas.microsoft.com/office/drawing/2014/main" id="{497F5373-92B5-4AAA-8CCC-507D6E896D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91760" y="4607980"/>
                  <a:ext cx="782319" cy="0"/>
                </a:xfrm>
                <a:prstGeom prst="straightConnector1">
                  <a:avLst/>
                </a:prstGeom>
                <a:ln w="25400"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42588FCE-5788-465C-A3D8-26FA9ED9025F}"/>
                  </a:ext>
                </a:extLst>
              </p:cNvPr>
              <p:cNvSpPr/>
              <p:nvPr/>
            </p:nvSpPr>
            <p:spPr>
              <a:xfrm>
                <a:off x="3474720" y="2976880"/>
                <a:ext cx="4196080" cy="191008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334E09D-4228-4DDB-8D2E-2BD02C050884}"/>
              </a:ext>
            </a:extLst>
          </p:cNvPr>
          <p:cNvCxnSpPr>
            <a:cxnSpLocks/>
          </p:cNvCxnSpPr>
          <p:nvPr/>
        </p:nvCxnSpPr>
        <p:spPr>
          <a:xfrm flipV="1">
            <a:off x="8542180" y="3695532"/>
            <a:ext cx="540798" cy="57270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1308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6EEA88-F71E-45BB-A643-760A95C5716A}"/>
              </a:ext>
            </a:extLst>
          </p:cNvPr>
          <p:cNvSpPr/>
          <p:nvPr/>
        </p:nvSpPr>
        <p:spPr>
          <a:xfrm>
            <a:off x="1527986" y="992592"/>
            <a:ext cx="381617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Front : View &amp; Script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715229E-4329-4875-9C1C-2E2C6FD6704C}"/>
              </a:ext>
            </a:extLst>
          </p:cNvPr>
          <p:cNvGrpSpPr/>
          <p:nvPr/>
        </p:nvGrpSpPr>
        <p:grpSpPr>
          <a:xfrm>
            <a:off x="1526852" y="3419941"/>
            <a:ext cx="4323259" cy="857708"/>
            <a:chOff x="7108541" y="1651954"/>
            <a:chExt cx="4323259" cy="857708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9679DFA-F105-493A-B3DE-0A56B258A819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4B4B9D3-E0B6-4FEA-AA89-608C377E6B64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JQuery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 AJAX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를 통한 화면 동적 전환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화면 이동이나 초기화 없이 동적 변환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A88F139-5876-45A2-91F7-F1E137C2A798}"/>
              </a:ext>
            </a:extLst>
          </p:cNvPr>
          <p:cNvGrpSpPr/>
          <p:nvPr/>
        </p:nvGrpSpPr>
        <p:grpSpPr>
          <a:xfrm>
            <a:off x="1526852" y="2078674"/>
            <a:ext cx="4323259" cy="857708"/>
            <a:chOff x="7108541" y="1651954"/>
            <a:chExt cx="4323259" cy="857708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E1B1BD2-0649-4123-8006-57D93731AF34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17B8558-6AA1-483B-BE4C-1B1670724DB3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Bootstrap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을 통한 뷰 구현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오픈소스를 통해 비교적 간단하게 뷰 구현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3753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6EEA88-F71E-45BB-A643-760A95C5716A}"/>
              </a:ext>
            </a:extLst>
          </p:cNvPr>
          <p:cNvSpPr/>
          <p:nvPr/>
        </p:nvSpPr>
        <p:spPr>
          <a:xfrm>
            <a:off x="1527986" y="992592"/>
            <a:ext cx="315577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Front : </a:t>
            </a:r>
            <a:r>
              <a:rPr lang="en-US" altLang="ko-KR" sz="2700" b="1" i="1" kern="0" dirty="0" err="1">
                <a:solidFill>
                  <a:srgbClr val="44546A"/>
                </a:solidFill>
              </a:rPr>
              <a:t>DataBase</a:t>
            </a:r>
            <a:endParaRPr lang="en-US" altLang="ko-KR" sz="2700" b="1" i="1" kern="0" dirty="0">
              <a:solidFill>
                <a:srgbClr val="44546A"/>
              </a:solidFill>
            </a:endParaRPr>
          </a:p>
        </p:txBody>
      </p:sp>
      <p:sp>
        <p:nvSpPr>
          <p:cNvPr id="19" name="양쪽 모서리가 둥근 사각형 34">
            <a:extLst>
              <a:ext uri="{FF2B5EF4-FFF2-40B4-BE49-F238E27FC236}">
                <a16:creationId xmlns:a16="http://schemas.microsoft.com/office/drawing/2014/main" id="{483F6743-87CA-4444-AB0C-55FEF0624076}"/>
              </a:ext>
            </a:extLst>
          </p:cNvPr>
          <p:cNvSpPr/>
          <p:nvPr/>
        </p:nvSpPr>
        <p:spPr>
          <a:xfrm rot="16200000">
            <a:off x="6260846" y="938855"/>
            <a:ext cx="6344819" cy="5008271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5B6F073-2DBA-4ABE-8A23-FD7ECE870022}"/>
              </a:ext>
            </a:extLst>
          </p:cNvPr>
          <p:cNvGrpSpPr/>
          <p:nvPr/>
        </p:nvGrpSpPr>
        <p:grpSpPr>
          <a:xfrm>
            <a:off x="1526852" y="2078674"/>
            <a:ext cx="4323259" cy="857708"/>
            <a:chOff x="7108541" y="1651954"/>
            <a:chExt cx="4323259" cy="857708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4188E2DC-EFE0-4C25-8038-42E777021A95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388B325-7FCC-4C95-985D-E319A6844B97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데이터베이스 설계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논리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/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물리적 데이터베이스 설계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A65BD09-9A98-40CA-8954-148A1C048DA2}"/>
              </a:ext>
            </a:extLst>
          </p:cNvPr>
          <p:cNvCxnSpPr>
            <a:cxnSpLocks/>
          </p:cNvCxnSpPr>
          <p:nvPr/>
        </p:nvCxnSpPr>
        <p:spPr>
          <a:xfrm>
            <a:off x="4575031" y="2336310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E07D14C-0EEA-40C5-AB70-7E7C7C7B26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785" y="1788883"/>
            <a:ext cx="3785510" cy="268739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97ABFC0A-8A6C-4733-B8AA-DC8035179E42}"/>
              </a:ext>
            </a:extLst>
          </p:cNvPr>
          <p:cNvSpPr/>
          <p:nvPr/>
        </p:nvSpPr>
        <p:spPr>
          <a:xfrm>
            <a:off x="7627539" y="1400943"/>
            <a:ext cx="3126337" cy="402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500" b="1" i="1" kern="0" dirty="0" err="1">
                <a:solidFill>
                  <a:srgbClr val="44546A"/>
                </a:solidFill>
              </a:rPr>
              <a:t>ERWin</a:t>
            </a:r>
            <a:r>
              <a:rPr lang="en-US" altLang="ko-KR" sz="1500" b="1" i="1" kern="0" dirty="0">
                <a:solidFill>
                  <a:srgbClr val="44546A"/>
                </a:solidFill>
              </a:rPr>
              <a:t> – Data Architecture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C03D849-0989-47E2-974B-12D4F2439758}"/>
              </a:ext>
            </a:extLst>
          </p:cNvPr>
          <p:cNvGrpSpPr/>
          <p:nvPr/>
        </p:nvGrpSpPr>
        <p:grpSpPr>
          <a:xfrm>
            <a:off x="1526852" y="3419941"/>
            <a:ext cx="4323259" cy="857708"/>
            <a:chOff x="7108541" y="1651954"/>
            <a:chExt cx="4323259" cy="857708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ABAF207B-3923-4686-AC9F-D97B69C4C0EA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9C6550F-A6E8-4A65-8E24-9C6D950468EE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Mybatis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&amp; Lombok &amp; JDBC package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데이터베이스 코드퍼스트 연결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D89E06C-95C4-46CD-95EB-9516B4064335}"/>
              </a:ext>
            </a:extLst>
          </p:cNvPr>
          <p:cNvGrpSpPr/>
          <p:nvPr/>
        </p:nvGrpSpPr>
        <p:grpSpPr>
          <a:xfrm>
            <a:off x="1526852" y="4851866"/>
            <a:ext cx="4323259" cy="857708"/>
            <a:chOff x="7108541" y="1651954"/>
            <a:chExt cx="4323259" cy="857708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985672E2-4CD4-4E7F-8B48-33107CB7AEA7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FA9B818-C502-4AC7-A9BA-469CBAEB64F1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MariaDB &amp; SQL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메인 데이터베이스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, CRUD query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06832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417646"/>
              </p:ext>
            </p:extLst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10245C-0E77-4972-9EC3-04197E720986}"/>
              </a:ext>
            </a:extLst>
          </p:cNvPr>
          <p:cNvSpPr/>
          <p:nvPr/>
        </p:nvSpPr>
        <p:spPr>
          <a:xfrm>
            <a:off x="1527986" y="992592"/>
            <a:ext cx="1885773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Back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F98BF30-E11A-4400-B8CE-E15F0CD5919D}"/>
              </a:ext>
            </a:extLst>
          </p:cNvPr>
          <p:cNvGrpSpPr/>
          <p:nvPr/>
        </p:nvGrpSpPr>
        <p:grpSpPr>
          <a:xfrm>
            <a:off x="1150987" y="2049292"/>
            <a:ext cx="10441307" cy="3251932"/>
            <a:chOff x="1150987" y="2049292"/>
            <a:chExt cx="10441307" cy="3251932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141334E-9A3B-45AF-86A0-675257BD12ED}"/>
                </a:ext>
              </a:extLst>
            </p:cNvPr>
            <p:cNvGrpSpPr/>
            <p:nvPr/>
          </p:nvGrpSpPr>
          <p:grpSpPr>
            <a:xfrm>
              <a:off x="3257348" y="4013509"/>
              <a:ext cx="1985383" cy="1285235"/>
              <a:chOff x="1235337" y="2341885"/>
              <a:chExt cx="2178421" cy="1285235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FF8011FF-9591-4922-B4EA-2149294F6FA1}"/>
                  </a:ext>
                </a:extLst>
              </p:cNvPr>
              <p:cNvSpPr/>
              <p:nvPr/>
            </p:nvSpPr>
            <p:spPr>
              <a:xfrm>
                <a:off x="1235337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FS, BS, ‘  ’</a:t>
                </a:r>
              </a:p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Word to Index</a:t>
                </a: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75FAD73B-E6C3-44B1-AACF-59ADA70FCC3E}"/>
                  </a:ext>
                </a:extLst>
              </p:cNvPr>
              <p:cNvSpPr/>
              <p:nvPr/>
            </p:nvSpPr>
            <p:spPr>
              <a:xfrm>
                <a:off x="1326779" y="2341885"/>
                <a:ext cx="1464770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Preprocess</a:t>
                </a: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DF8A4B94-DA3C-4660-A520-BE368788338E}"/>
                </a:ext>
              </a:extLst>
            </p:cNvPr>
            <p:cNvSpPr/>
            <p:nvPr/>
          </p:nvSpPr>
          <p:spPr>
            <a:xfrm>
              <a:off x="5144544" y="2049292"/>
              <a:ext cx="2507302" cy="43639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2"/>
                  </a:solidFill>
                </a:rPr>
                <a:t>Back End : </a:t>
              </a:r>
              <a:r>
                <a:rPr lang="ko-KR" altLang="en-US" sz="2000" b="1" i="1" dirty="0">
                  <a:solidFill>
                    <a:schemeClr val="tx2"/>
                  </a:solidFill>
                </a:rPr>
                <a:t> </a:t>
              </a:r>
              <a:r>
                <a:rPr lang="en-US" altLang="ko-KR" sz="2000" b="1" i="1" dirty="0">
                  <a:solidFill>
                    <a:schemeClr val="tx2"/>
                  </a:solidFill>
                </a:rPr>
                <a:t>Python</a:t>
              </a:r>
              <a:endParaRPr lang="en-US" sz="2000" b="1" i="1" dirty="0">
                <a:solidFill>
                  <a:schemeClr val="tx2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511340B-DFFF-4446-A7BE-1059295B0BCB}"/>
                </a:ext>
              </a:extLst>
            </p:cNvPr>
            <p:cNvGrpSpPr/>
            <p:nvPr/>
          </p:nvGrpSpPr>
          <p:grpSpPr>
            <a:xfrm>
              <a:off x="1150987" y="4014951"/>
              <a:ext cx="1985383" cy="1285235"/>
              <a:chOff x="1235337" y="2341885"/>
              <a:chExt cx="2178421" cy="1285235"/>
            </a:xfrm>
          </p:grpSpPr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1E7DC5C4-930B-40E2-8B83-4380C115E62C}"/>
                  </a:ext>
                </a:extLst>
              </p:cNvPr>
              <p:cNvSpPr/>
              <p:nvPr/>
            </p:nvSpPr>
            <p:spPr>
              <a:xfrm>
                <a:off x="1235337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Crawling </a:t>
                </a:r>
              </a:p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&amp; Download</a:t>
                </a: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B4B62EBD-F049-4072-AE37-AF6472361B55}"/>
                  </a:ext>
                </a:extLst>
              </p:cNvPr>
              <p:cNvSpPr/>
              <p:nvPr/>
            </p:nvSpPr>
            <p:spPr>
              <a:xfrm>
                <a:off x="1326779" y="2341885"/>
                <a:ext cx="1054790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Collect</a:t>
                </a: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16E3CD4-CDF2-448E-9308-778910CBD0ED}"/>
                </a:ext>
              </a:extLst>
            </p:cNvPr>
            <p:cNvGrpSpPr/>
            <p:nvPr/>
          </p:nvGrpSpPr>
          <p:grpSpPr>
            <a:xfrm>
              <a:off x="5363709" y="4015989"/>
              <a:ext cx="1985383" cy="1285235"/>
              <a:chOff x="1235337" y="2341885"/>
              <a:chExt cx="2178421" cy="1285235"/>
            </a:xfrm>
          </p:grpSpPr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55B8FAAC-4247-4999-8606-57575F7AB6DF}"/>
                  </a:ext>
                </a:extLst>
              </p:cNvPr>
              <p:cNvSpPr/>
              <p:nvPr/>
            </p:nvSpPr>
            <p:spPr>
              <a:xfrm>
                <a:off x="1235337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Model train </a:t>
                </a:r>
              </a:p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&amp; load/predict</a:t>
                </a: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DF712CC9-C48F-45E5-B340-3D65F01280A3}"/>
                  </a:ext>
                </a:extLst>
              </p:cNvPr>
              <p:cNvSpPr/>
              <p:nvPr/>
            </p:nvSpPr>
            <p:spPr>
              <a:xfrm>
                <a:off x="1326780" y="2341885"/>
                <a:ext cx="1032188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Model</a:t>
                </a: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9F27C82-C9AD-4BA5-9430-58DC29D6B55C}"/>
                </a:ext>
              </a:extLst>
            </p:cNvPr>
            <p:cNvGrpSpPr/>
            <p:nvPr/>
          </p:nvGrpSpPr>
          <p:grpSpPr>
            <a:xfrm>
              <a:off x="7497309" y="4015989"/>
              <a:ext cx="1985383" cy="1285235"/>
              <a:chOff x="1235337" y="2341885"/>
              <a:chExt cx="2178421" cy="1285235"/>
            </a:xfrm>
          </p:grpSpPr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A7CC0A19-5443-4D44-802F-BEE4C065DD48}"/>
                  </a:ext>
                </a:extLst>
              </p:cNvPr>
              <p:cNvSpPr/>
              <p:nvPr/>
            </p:nvSpPr>
            <p:spPr>
              <a:xfrm>
                <a:off x="1235337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R&amp;W Excel</a:t>
                </a:r>
              </a:p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Convert Terms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B0ACFA05-FF09-4A46-8939-E80742DA3604}"/>
                  </a:ext>
                </a:extLst>
              </p:cNvPr>
              <p:cNvSpPr/>
              <p:nvPr/>
            </p:nvSpPr>
            <p:spPr>
              <a:xfrm>
                <a:off x="1326780" y="2341885"/>
                <a:ext cx="1113372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>
                    <a:solidFill>
                      <a:srgbClr val="44546A"/>
                    </a:solidFill>
                  </a:rPr>
                  <a:t>Convert</a:t>
                </a:r>
              </a:p>
            </p:txBody>
          </p:sp>
        </p:grpSp>
        <p:cxnSp>
          <p:nvCxnSpPr>
            <p:cNvPr id="45" name="연결선: 꺾임 44">
              <a:extLst>
                <a:ext uri="{FF2B5EF4-FFF2-40B4-BE49-F238E27FC236}">
                  <a16:creationId xmlns:a16="http://schemas.microsoft.com/office/drawing/2014/main" id="{C636A896-3740-4E95-8B07-07A5F2FA9FB6}"/>
                </a:ext>
              </a:extLst>
            </p:cNvPr>
            <p:cNvCxnSpPr>
              <a:cxnSpLocks/>
              <a:stCxn id="23" idx="2"/>
              <a:endCxn id="44" idx="0"/>
            </p:cNvCxnSpPr>
            <p:nvPr/>
          </p:nvCxnSpPr>
          <p:spPr>
            <a:xfrm rot="16200000" flipH="1">
              <a:off x="6477947" y="2405930"/>
              <a:ext cx="1530307" cy="168981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연결선: 꺾임 45">
              <a:extLst>
                <a:ext uri="{FF2B5EF4-FFF2-40B4-BE49-F238E27FC236}">
                  <a16:creationId xmlns:a16="http://schemas.microsoft.com/office/drawing/2014/main" id="{CF705247-EF1E-49D1-A120-72B765881B3E}"/>
                </a:ext>
              </a:extLst>
            </p:cNvPr>
            <p:cNvCxnSpPr>
              <a:cxnSpLocks/>
              <a:stCxn id="23" idx="2"/>
              <a:endCxn id="41" idx="0"/>
            </p:cNvCxnSpPr>
            <p:nvPr/>
          </p:nvCxnSpPr>
          <p:spPr>
            <a:xfrm rot="5400000">
              <a:off x="5392650" y="3010443"/>
              <a:ext cx="1530307" cy="480785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연결선: 꺾임 46">
              <a:extLst>
                <a:ext uri="{FF2B5EF4-FFF2-40B4-BE49-F238E27FC236}">
                  <a16:creationId xmlns:a16="http://schemas.microsoft.com/office/drawing/2014/main" id="{AA854C49-2FC3-4F62-AA7A-A131DB850167}"/>
                </a:ext>
              </a:extLst>
            </p:cNvPr>
            <p:cNvCxnSpPr>
              <a:cxnSpLocks/>
              <a:stCxn id="23" idx="2"/>
              <a:endCxn id="22" idx="0"/>
            </p:cNvCxnSpPr>
            <p:nvPr/>
          </p:nvCxnSpPr>
          <p:spPr>
            <a:xfrm rot="5400000">
              <a:off x="4439271" y="2054584"/>
              <a:ext cx="1527827" cy="2390022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연결선: 꺾임 47">
              <a:extLst>
                <a:ext uri="{FF2B5EF4-FFF2-40B4-BE49-F238E27FC236}">
                  <a16:creationId xmlns:a16="http://schemas.microsoft.com/office/drawing/2014/main" id="{90F6287B-CA85-47D0-A5AD-878CA013E408}"/>
                </a:ext>
              </a:extLst>
            </p:cNvPr>
            <p:cNvCxnSpPr>
              <a:cxnSpLocks/>
              <a:stCxn id="23" idx="2"/>
              <a:endCxn id="35" idx="0"/>
            </p:cNvCxnSpPr>
            <p:nvPr/>
          </p:nvCxnSpPr>
          <p:spPr>
            <a:xfrm rot="5400000">
              <a:off x="3291957" y="908712"/>
              <a:ext cx="1529269" cy="4683208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9C2A80A-02F0-4424-950F-BD11D2EDBFEC}"/>
                </a:ext>
              </a:extLst>
            </p:cNvPr>
            <p:cNvGrpSpPr/>
            <p:nvPr/>
          </p:nvGrpSpPr>
          <p:grpSpPr>
            <a:xfrm>
              <a:off x="9606911" y="4015989"/>
              <a:ext cx="1985383" cy="1285235"/>
              <a:chOff x="1235337" y="2341885"/>
              <a:chExt cx="2178421" cy="1285235"/>
            </a:xfrm>
          </p:grpSpPr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FAF2B6BD-BB5D-41EA-B172-2023E159AE37}"/>
                  </a:ext>
                </a:extLst>
              </p:cNvPr>
              <p:cNvSpPr/>
              <p:nvPr/>
            </p:nvSpPr>
            <p:spPr>
              <a:xfrm>
                <a:off x="1235337" y="2698214"/>
                <a:ext cx="2178421" cy="928906"/>
              </a:xfrm>
              <a:prstGeom prst="roundRect">
                <a:avLst/>
              </a:prstGeom>
              <a:solidFill>
                <a:srgbClr val="F1F7FF"/>
              </a:solidFill>
              <a:ln w="25400">
                <a:solidFill>
                  <a:srgbClr val="8497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Translate &amp; </a:t>
                </a:r>
              </a:p>
              <a:p>
                <a:pPr algn="ctr"/>
                <a:r>
                  <a:rPr lang="en-US" sz="2000" b="1" i="1" dirty="0">
                    <a:solidFill>
                      <a:schemeClr val="tx2"/>
                    </a:solidFill>
                  </a:rPr>
                  <a:t>The Others </a:t>
                </a:r>
                <a:r>
                  <a:rPr lang="en-US" sz="2000" b="1" i="1" dirty="0" err="1">
                    <a:solidFill>
                      <a:schemeClr val="tx2"/>
                    </a:solidFill>
                  </a:rPr>
                  <a:t>Func</a:t>
                </a:r>
                <a:endParaRPr lang="en-US" sz="2000" b="1" i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36C594B2-FCA8-4331-9E06-2D0A3B0E858D}"/>
                  </a:ext>
                </a:extLst>
              </p:cNvPr>
              <p:cNvSpPr/>
              <p:nvPr/>
            </p:nvSpPr>
            <p:spPr>
              <a:xfrm>
                <a:off x="1326780" y="2341885"/>
                <a:ext cx="794119" cy="506292"/>
              </a:xfrm>
              <a:prstGeom prst="rect">
                <a:avLst/>
              </a:prstGeom>
              <a:solidFill>
                <a:srgbClr val="F1F7FF"/>
              </a:solidFill>
            </p:spPr>
            <p:txBody>
              <a:bodyPr wrap="square">
                <a:spAutoFit/>
              </a:bodyPr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2000" b="1" i="1" kern="0" dirty="0" err="1">
                    <a:solidFill>
                      <a:srgbClr val="44546A"/>
                    </a:solidFill>
                  </a:rPr>
                  <a:t>Util</a:t>
                </a:r>
                <a:endParaRPr lang="en-US" altLang="ko-KR" sz="2000" b="1" i="1" kern="0" dirty="0">
                  <a:solidFill>
                    <a:srgbClr val="44546A"/>
                  </a:solidFill>
                </a:endParaRPr>
              </a:p>
            </p:txBody>
          </p:sp>
        </p:grp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F0E0961B-E9D4-40F5-BB44-770A57EE97FB}"/>
                </a:ext>
              </a:extLst>
            </p:cNvPr>
            <p:cNvCxnSpPr>
              <a:cxnSpLocks/>
              <a:stCxn id="23" idx="2"/>
              <a:endCxn id="51" idx="0"/>
            </p:cNvCxnSpPr>
            <p:nvPr/>
          </p:nvCxnSpPr>
          <p:spPr>
            <a:xfrm rot="16200000" flipH="1">
              <a:off x="7460007" y="1423869"/>
              <a:ext cx="1530307" cy="3653931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54790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10245C-0E77-4972-9EC3-04197E720986}"/>
              </a:ext>
            </a:extLst>
          </p:cNvPr>
          <p:cNvSpPr/>
          <p:nvPr/>
        </p:nvSpPr>
        <p:spPr>
          <a:xfrm>
            <a:off x="1527986" y="992592"/>
            <a:ext cx="540113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Back : Data Collect &amp; Preprocess </a:t>
            </a:r>
          </a:p>
        </p:txBody>
      </p:sp>
      <p:sp>
        <p:nvSpPr>
          <p:cNvPr id="19" name="양쪽 모서리가 둥근 사각형 34">
            <a:extLst>
              <a:ext uri="{FF2B5EF4-FFF2-40B4-BE49-F238E27FC236}">
                <a16:creationId xmlns:a16="http://schemas.microsoft.com/office/drawing/2014/main" id="{AE405DDE-C791-46E7-B48B-2AA6492B664A}"/>
              </a:ext>
            </a:extLst>
          </p:cNvPr>
          <p:cNvSpPr/>
          <p:nvPr/>
        </p:nvSpPr>
        <p:spPr>
          <a:xfrm rot="16200000">
            <a:off x="6260846" y="938855"/>
            <a:ext cx="6344819" cy="5008271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594200-31D1-47B5-BA35-5B2ED4BF3E42}"/>
              </a:ext>
            </a:extLst>
          </p:cNvPr>
          <p:cNvGrpSpPr/>
          <p:nvPr/>
        </p:nvGrpSpPr>
        <p:grpSpPr>
          <a:xfrm>
            <a:off x="1526852" y="2078674"/>
            <a:ext cx="4323259" cy="857708"/>
            <a:chOff x="7108541" y="1651954"/>
            <a:chExt cx="4323259" cy="85770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E826E6E-3119-41F1-B5EB-D3D39C29F83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981B2F6-EB4F-4E83-B318-04B56BF7FEEA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수집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Selenium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통해서 해당 유형의 데이터 다운로드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0281286-5830-4548-837F-4E0EEA1342BF}"/>
              </a:ext>
            </a:extLst>
          </p:cNvPr>
          <p:cNvGrpSpPr/>
          <p:nvPr/>
        </p:nvGrpSpPr>
        <p:grpSpPr>
          <a:xfrm>
            <a:off x="1526852" y="3474500"/>
            <a:ext cx="4323259" cy="857708"/>
            <a:chOff x="7108541" y="1651954"/>
            <a:chExt cx="4323259" cy="85770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8F0CDA6-D009-4E52-9138-B2A56B141916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3C66FD8-867D-4716-8F1D-7C470D3B9CF5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수집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XML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형식의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txt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데이터를 문장형으로 변환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평시 사용하지 않는 특수문자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(Ex. :: ,{,^ )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 등의 제거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BAC7D30-20A4-4F83-8DC7-5193FEF0E517}"/>
              </a:ext>
            </a:extLst>
          </p:cNvPr>
          <p:cNvCxnSpPr>
            <a:cxnSpLocks/>
          </p:cNvCxnSpPr>
          <p:nvPr/>
        </p:nvCxnSpPr>
        <p:spPr>
          <a:xfrm>
            <a:off x="4575031" y="2336310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29BF28D-B277-4957-B784-A6AE9123D995}"/>
              </a:ext>
            </a:extLst>
          </p:cNvPr>
          <p:cNvGrpSpPr/>
          <p:nvPr/>
        </p:nvGrpSpPr>
        <p:grpSpPr>
          <a:xfrm>
            <a:off x="7627539" y="740543"/>
            <a:ext cx="3223341" cy="2679319"/>
            <a:chOff x="7343059" y="1624463"/>
            <a:chExt cx="3223341" cy="267931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CBFC279-221B-473F-A060-758589F48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9850" y="1987234"/>
              <a:ext cx="3096550" cy="231654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10D5035-20D6-4EB1-A08D-044F8F2A6B76}"/>
                </a:ext>
              </a:extLst>
            </p:cNvPr>
            <p:cNvSpPr/>
            <p:nvPr/>
          </p:nvSpPr>
          <p:spPr>
            <a:xfrm>
              <a:off x="7343059" y="1624463"/>
              <a:ext cx="1506301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Sejong Corpus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EA58886-8F37-469F-88F6-2C377B5F5538}"/>
              </a:ext>
            </a:extLst>
          </p:cNvPr>
          <p:cNvGrpSpPr/>
          <p:nvPr/>
        </p:nvGrpSpPr>
        <p:grpSpPr>
          <a:xfrm>
            <a:off x="7637701" y="3386956"/>
            <a:ext cx="3213179" cy="2994540"/>
            <a:chOff x="7353220" y="3894956"/>
            <a:chExt cx="3213178" cy="299454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E88B4EC-6BC8-4C5E-B3E0-A3D05A176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9850" y="4257796"/>
              <a:ext cx="3096548" cy="26317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60124ED-578F-4087-9531-F6B22164DDFD}"/>
                </a:ext>
              </a:extLst>
            </p:cNvPr>
            <p:cNvSpPr/>
            <p:nvPr/>
          </p:nvSpPr>
          <p:spPr>
            <a:xfrm>
              <a:off x="7353220" y="3894956"/>
              <a:ext cx="1506301" cy="3463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Download Page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D08464A-013F-41E1-84F0-9D506D68202F}"/>
              </a:ext>
            </a:extLst>
          </p:cNvPr>
          <p:cNvGrpSpPr/>
          <p:nvPr/>
        </p:nvGrpSpPr>
        <p:grpSpPr>
          <a:xfrm>
            <a:off x="1526852" y="4937540"/>
            <a:ext cx="4323259" cy="857708"/>
            <a:chOff x="7108541" y="1651954"/>
            <a:chExt cx="4323259" cy="857708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415F70D8-0389-4E1E-9A01-DB81E71BAF1A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7ADA226-22CC-4928-8D7C-9E5C277B07BC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데이터모델링 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추가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 FS : « , BS : », Blank : ^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변환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글자 단위로 숫자 인코딩해서 변환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76001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10245C-0E77-4972-9EC3-04197E720986}"/>
              </a:ext>
            </a:extLst>
          </p:cNvPr>
          <p:cNvSpPr/>
          <p:nvPr/>
        </p:nvSpPr>
        <p:spPr>
          <a:xfrm>
            <a:off x="1527986" y="992592"/>
            <a:ext cx="540113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Back : Data Collect &amp; Preprocess </a:t>
            </a:r>
          </a:p>
        </p:txBody>
      </p:sp>
      <p:sp>
        <p:nvSpPr>
          <p:cNvPr id="19" name="양쪽 모서리가 둥근 사각형 34">
            <a:extLst>
              <a:ext uri="{FF2B5EF4-FFF2-40B4-BE49-F238E27FC236}">
                <a16:creationId xmlns:a16="http://schemas.microsoft.com/office/drawing/2014/main" id="{AE405DDE-C791-46E7-B48B-2AA6492B664A}"/>
              </a:ext>
            </a:extLst>
          </p:cNvPr>
          <p:cNvSpPr/>
          <p:nvPr/>
        </p:nvSpPr>
        <p:spPr>
          <a:xfrm rot="16200000">
            <a:off x="6260846" y="938855"/>
            <a:ext cx="6344819" cy="5008271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594200-31D1-47B5-BA35-5B2ED4BF3E42}"/>
              </a:ext>
            </a:extLst>
          </p:cNvPr>
          <p:cNvGrpSpPr/>
          <p:nvPr/>
        </p:nvGrpSpPr>
        <p:grpSpPr>
          <a:xfrm>
            <a:off x="1526852" y="2078674"/>
            <a:ext cx="4323259" cy="857708"/>
            <a:chOff x="7108541" y="1651954"/>
            <a:chExt cx="4323259" cy="85770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E826E6E-3119-41F1-B5EB-D3D39C29F83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981B2F6-EB4F-4E83-B318-04B56BF7FEEA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수집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Selenium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통해서 해당 유형의 데이터 다운로드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0281286-5830-4548-837F-4E0EEA1342BF}"/>
              </a:ext>
            </a:extLst>
          </p:cNvPr>
          <p:cNvGrpSpPr/>
          <p:nvPr/>
        </p:nvGrpSpPr>
        <p:grpSpPr>
          <a:xfrm>
            <a:off x="1526852" y="3474500"/>
            <a:ext cx="4323259" cy="857708"/>
            <a:chOff x="7108541" y="1651954"/>
            <a:chExt cx="4323259" cy="85770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8F0CDA6-D009-4E52-9138-B2A56B141916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3C66FD8-867D-4716-8F1D-7C470D3B9CF5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수집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XML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형식의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txt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데이터를 문장형으로 변환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평시 사용하지 않는 특수문자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(Ex. :: ,{,^ )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 등의 제거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</p:txBody>
        </p:sp>
      </p:grp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B623DC0F-D4C0-4657-A747-01F0C2743824}"/>
              </a:ext>
            </a:extLst>
          </p:cNvPr>
          <p:cNvCxnSpPr>
            <a:cxnSpLocks/>
          </p:cNvCxnSpPr>
          <p:nvPr/>
        </p:nvCxnSpPr>
        <p:spPr>
          <a:xfrm>
            <a:off x="4575031" y="3748550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77E49675-EA63-4307-AF03-6D5E90383E12}"/>
              </a:ext>
            </a:extLst>
          </p:cNvPr>
          <p:cNvGrpSpPr/>
          <p:nvPr/>
        </p:nvGrpSpPr>
        <p:grpSpPr>
          <a:xfrm>
            <a:off x="7302087" y="1077243"/>
            <a:ext cx="4117421" cy="4772134"/>
            <a:chOff x="7402875" y="1828813"/>
            <a:chExt cx="3653912" cy="421971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A887D8E-9CDF-4004-B77F-E6E41F28B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6825" y="2151519"/>
              <a:ext cx="3549962" cy="389700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2F0690B-616B-43CA-92DB-540C2893682B}"/>
                </a:ext>
              </a:extLst>
            </p:cNvPr>
            <p:cNvSpPr/>
            <p:nvPr/>
          </p:nvSpPr>
          <p:spPr>
            <a:xfrm>
              <a:off x="7402875" y="1828813"/>
              <a:ext cx="1506301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Raw Data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A3CA989-509E-4550-B952-8BCEF42FCDC1}"/>
              </a:ext>
            </a:extLst>
          </p:cNvPr>
          <p:cNvGrpSpPr/>
          <p:nvPr/>
        </p:nvGrpSpPr>
        <p:grpSpPr>
          <a:xfrm>
            <a:off x="1526852" y="4937540"/>
            <a:ext cx="4323259" cy="857708"/>
            <a:chOff x="7108541" y="1651954"/>
            <a:chExt cx="4323259" cy="85770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40980C1B-56B8-4C94-8CD8-927B3A785031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9B2CED8-4BE2-4E1B-8443-562B706080C6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데이터모델링 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추가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 FS : « , BS : », Blank : ^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변환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글자 단위로 숫자 인코딩해서 변환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3408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10245C-0E77-4972-9EC3-04197E720986}"/>
              </a:ext>
            </a:extLst>
          </p:cNvPr>
          <p:cNvSpPr/>
          <p:nvPr/>
        </p:nvSpPr>
        <p:spPr>
          <a:xfrm>
            <a:off x="1527986" y="992592"/>
            <a:ext cx="540113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Back : Data Collect &amp; Preprocess </a:t>
            </a:r>
          </a:p>
        </p:txBody>
      </p:sp>
      <p:sp>
        <p:nvSpPr>
          <p:cNvPr id="19" name="양쪽 모서리가 둥근 사각형 34">
            <a:extLst>
              <a:ext uri="{FF2B5EF4-FFF2-40B4-BE49-F238E27FC236}">
                <a16:creationId xmlns:a16="http://schemas.microsoft.com/office/drawing/2014/main" id="{AE405DDE-C791-46E7-B48B-2AA6492B664A}"/>
              </a:ext>
            </a:extLst>
          </p:cNvPr>
          <p:cNvSpPr/>
          <p:nvPr/>
        </p:nvSpPr>
        <p:spPr>
          <a:xfrm rot="16200000">
            <a:off x="6260846" y="938855"/>
            <a:ext cx="6344819" cy="5008271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594200-31D1-47B5-BA35-5B2ED4BF3E42}"/>
              </a:ext>
            </a:extLst>
          </p:cNvPr>
          <p:cNvGrpSpPr/>
          <p:nvPr/>
        </p:nvGrpSpPr>
        <p:grpSpPr>
          <a:xfrm>
            <a:off x="1526852" y="2078674"/>
            <a:ext cx="4323259" cy="857708"/>
            <a:chOff x="7108541" y="1651954"/>
            <a:chExt cx="4323259" cy="85770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E826E6E-3119-41F1-B5EB-D3D39C29F83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981B2F6-EB4F-4E83-B318-04B56BF7FEEA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수집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Selenium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통해서 해당 유형의 데이터 다운로드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0281286-5830-4548-837F-4E0EEA1342BF}"/>
              </a:ext>
            </a:extLst>
          </p:cNvPr>
          <p:cNvGrpSpPr/>
          <p:nvPr/>
        </p:nvGrpSpPr>
        <p:grpSpPr>
          <a:xfrm>
            <a:off x="1526852" y="3474500"/>
            <a:ext cx="4323259" cy="857708"/>
            <a:chOff x="7108541" y="1651954"/>
            <a:chExt cx="4323259" cy="85770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8F0CDA6-D009-4E52-9138-B2A56B141916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3C66FD8-867D-4716-8F1D-7C470D3B9CF5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 수집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XML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형식의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txt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데이터를 문장형으로 변환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평시 사용하지 않는 특수문자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(Ex. :: ,{,^ )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 등의 제거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5069D9-6E01-47AB-91D3-33F7ED6D2FD8}"/>
              </a:ext>
            </a:extLst>
          </p:cNvPr>
          <p:cNvGrpSpPr/>
          <p:nvPr/>
        </p:nvGrpSpPr>
        <p:grpSpPr>
          <a:xfrm>
            <a:off x="1526852" y="4937540"/>
            <a:ext cx="4323259" cy="857708"/>
            <a:chOff x="7108541" y="1651954"/>
            <a:chExt cx="4323259" cy="857708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20A8219-9288-4A07-AA01-C261AAF6B01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8A1B92D-E635-4CC6-99DE-1F68FF172970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데이터모델링 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전처리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추가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 FS : « , BS : », Blank : ^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변환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-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글자 단위로 숫자 인코딩해서 변환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3668AB9-9D06-4C21-AF9E-6E5DDB4B438C}"/>
              </a:ext>
            </a:extLst>
          </p:cNvPr>
          <p:cNvCxnSpPr>
            <a:cxnSpLocks/>
          </p:cNvCxnSpPr>
          <p:nvPr/>
        </p:nvCxnSpPr>
        <p:spPr>
          <a:xfrm>
            <a:off x="4575031" y="5181110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928A10A-BD7A-41DD-87BA-76EF42452106}"/>
              </a:ext>
            </a:extLst>
          </p:cNvPr>
          <p:cNvGrpSpPr/>
          <p:nvPr/>
        </p:nvGrpSpPr>
        <p:grpSpPr>
          <a:xfrm>
            <a:off x="7506825" y="1634350"/>
            <a:ext cx="3822588" cy="857708"/>
            <a:chOff x="7106649" y="3145735"/>
            <a:chExt cx="3019969" cy="85770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8B63EB88-9975-487E-AF71-FBC33467ED6E}"/>
                </a:ext>
              </a:extLst>
            </p:cNvPr>
            <p:cNvCxnSpPr/>
            <p:nvPr/>
          </p:nvCxnSpPr>
          <p:spPr>
            <a:xfrm flipH="1">
              <a:off x="7106649" y="3218580"/>
              <a:ext cx="567" cy="74253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3EC6BAE-3858-47C2-B6C1-0537ED695CA6}"/>
                </a:ext>
              </a:extLst>
            </p:cNvPr>
            <p:cNvSpPr/>
            <p:nvPr/>
          </p:nvSpPr>
          <p:spPr>
            <a:xfrm>
              <a:off x="7157449" y="3145735"/>
              <a:ext cx="296916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FS(Forward State = </a:t>
              </a:r>
              <a:r>
                <a:rPr lang="en-US" altLang="ko-KR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SoS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(Start of State))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비정형 데이터의 시작위치를 알려주는 것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3AF25F1-1080-45A9-B8D4-F6F1003E3D2A}"/>
              </a:ext>
            </a:extLst>
          </p:cNvPr>
          <p:cNvGrpSpPr/>
          <p:nvPr/>
        </p:nvGrpSpPr>
        <p:grpSpPr>
          <a:xfrm>
            <a:off x="7506826" y="2757407"/>
            <a:ext cx="3825459" cy="857708"/>
            <a:chOff x="7106649" y="3145735"/>
            <a:chExt cx="3022237" cy="857708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5A53F3FA-6273-43E3-9206-A94FE22AF275}"/>
                </a:ext>
              </a:extLst>
            </p:cNvPr>
            <p:cNvCxnSpPr/>
            <p:nvPr/>
          </p:nvCxnSpPr>
          <p:spPr>
            <a:xfrm flipH="1">
              <a:off x="7106649" y="3218580"/>
              <a:ext cx="567" cy="74253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D080BEE-A515-45E1-9DB7-AE4AE0C6EAE8}"/>
                </a:ext>
              </a:extLst>
            </p:cNvPr>
            <p:cNvSpPr/>
            <p:nvPr/>
          </p:nvSpPr>
          <p:spPr>
            <a:xfrm>
              <a:off x="7157449" y="3145735"/>
              <a:ext cx="2971437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BS(Backward State = </a:t>
              </a:r>
              <a:r>
                <a:rPr lang="en-US" altLang="ko-KR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EoS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(End of State))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비정형 데이터의 종료위치를 알려주는 것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242D4B6-C756-4CDE-8586-740282DDC115}"/>
              </a:ext>
            </a:extLst>
          </p:cNvPr>
          <p:cNvGrpSpPr/>
          <p:nvPr/>
        </p:nvGrpSpPr>
        <p:grpSpPr>
          <a:xfrm>
            <a:off x="7464979" y="3846836"/>
            <a:ext cx="2733445" cy="2412862"/>
            <a:chOff x="7424339" y="3816356"/>
            <a:chExt cx="2733445" cy="241286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437F4FC-A92A-4C24-9AAA-43F358C97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7196" y="4173664"/>
              <a:ext cx="2620588" cy="205555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FDECC97-ACAA-4307-91C1-D9BD46D57C6D}"/>
                </a:ext>
              </a:extLst>
            </p:cNvPr>
            <p:cNvSpPr/>
            <p:nvPr/>
          </p:nvSpPr>
          <p:spPr>
            <a:xfrm>
              <a:off x="7424339" y="3816356"/>
              <a:ext cx="2522301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>
                  <a:solidFill>
                    <a:srgbClr val="44546A"/>
                  </a:solidFill>
                </a:rPr>
                <a:t>Word to Index Dictionary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5766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4BA63A-4E65-499B-8A1D-41864007C858}"/>
              </a:ext>
            </a:extLst>
          </p:cNvPr>
          <p:cNvSpPr/>
          <p:nvPr/>
        </p:nvSpPr>
        <p:spPr>
          <a:xfrm>
            <a:off x="1527986" y="972272"/>
            <a:ext cx="27798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Introduction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C2B9B6-5FCD-481C-A2B0-7AAA9F27EA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334" y="1449448"/>
            <a:ext cx="2921909" cy="433416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14D982-1AE9-4E46-859D-2EC1BE7461A0}"/>
              </a:ext>
            </a:extLst>
          </p:cNvPr>
          <p:cNvSpPr/>
          <p:nvPr/>
        </p:nvSpPr>
        <p:spPr>
          <a:xfrm>
            <a:off x="8772704" y="5664625"/>
            <a:ext cx="1798141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Sources – IT World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50F4349-6BCB-493D-AD26-59038F330A75}"/>
              </a:ext>
            </a:extLst>
          </p:cNvPr>
          <p:cNvGrpSpPr/>
          <p:nvPr/>
        </p:nvGrpSpPr>
        <p:grpSpPr>
          <a:xfrm>
            <a:off x="1943283" y="1868005"/>
            <a:ext cx="4472204" cy="3913178"/>
            <a:chOff x="1780723" y="1827365"/>
            <a:chExt cx="4472204" cy="391317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CF47F6C-DCA8-42C3-B3EA-DC68A0C3C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0723" y="1827365"/>
              <a:ext cx="4472204" cy="391317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73892-62CB-4AF0-ADA3-C288AB48612A}"/>
                </a:ext>
              </a:extLst>
            </p:cNvPr>
            <p:cNvSpPr txBox="1"/>
            <p:nvPr/>
          </p:nvSpPr>
          <p:spPr>
            <a:xfrm>
              <a:off x="1884802" y="1829933"/>
              <a:ext cx="5637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1919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DA,</a:t>
              </a: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2BDAE53-C9C4-4684-B313-DD3A1056ACBB}"/>
              </a:ext>
            </a:extLst>
          </p:cNvPr>
          <p:cNvSpPr/>
          <p:nvPr/>
        </p:nvSpPr>
        <p:spPr>
          <a:xfrm>
            <a:off x="4695667" y="5664625"/>
            <a:ext cx="1798141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rgbClr val="44546A"/>
                </a:solidFill>
              </a:rPr>
              <a:t>Sources – IT World</a:t>
            </a:r>
          </a:p>
        </p:txBody>
      </p:sp>
    </p:spTree>
    <p:extLst>
      <p:ext uri="{BB962C8B-B14F-4D97-AF65-F5344CB8AC3E}">
        <p14:creationId xmlns:p14="http://schemas.microsoft.com/office/powerpoint/2010/main" val="16899778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75821"/>
            <a:ext cx="6096000" cy="754694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Details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301190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10245C-0E77-4972-9EC3-04197E720986}"/>
              </a:ext>
            </a:extLst>
          </p:cNvPr>
          <p:cNvSpPr/>
          <p:nvPr/>
        </p:nvSpPr>
        <p:spPr>
          <a:xfrm>
            <a:off x="1527986" y="992592"/>
            <a:ext cx="4710254" cy="65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700" b="1" i="1" kern="0" dirty="0">
                <a:solidFill>
                  <a:srgbClr val="44546A"/>
                </a:solidFill>
              </a:rPr>
              <a:t>- Back : Convert &amp; </a:t>
            </a:r>
            <a:r>
              <a:rPr lang="en-US" altLang="ko-KR" sz="2700" b="1" i="1" kern="0" dirty="0" err="1">
                <a:solidFill>
                  <a:srgbClr val="44546A"/>
                </a:solidFill>
              </a:rPr>
              <a:t>Util</a:t>
            </a:r>
            <a:endParaRPr lang="en-US" altLang="ko-KR" sz="2700" b="1" i="1" kern="0" dirty="0">
              <a:solidFill>
                <a:srgbClr val="44546A"/>
              </a:solidFill>
            </a:endParaRPr>
          </a:p>
        </p:txBody>
      </p:sp>
      <p:sp>
        <p:nvSpPr>
          <p:cNvPr id="19" name="양쪽 모서리가 둥근 사각형 34">
            <a:extLst>
              <a:ext uri="{FF2B5EF4-FFF2-40B4-BE49-F238E27FC236}">
                <a16:creationId xmlns:a16="http://schemas.microsoft.com/office/drawing/2014/main" id="{1A5A2DC2-336B-48DA-83EE-0C2768574262}"/>
              </a:ext>
            </a:extLst>
          </p:cNvPr>
          <p:cNvSpPr/>
          <p:nvPr/>
        </p:nvSpPr>
        <p:spPr>
          <a:xfrm rot="16200000">
            <a:off x="6260846" y="938855"/>
            <a:ext cx="6344819" cy="5008271"/>
          </a:xfrm>
          <a:prstGeom prst="round2SameRect">
            <a:avLst>
              <a:gd name="adj1" fmla="val 0"/>
              <a:gd name="adj2" fmla="val 3172"/>
            </a:avLst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BBE2BA9-7CE3-4B22-AB5A-4E7F17682197}"/>
              </a:ext>
            </a:extLst>
          </p:cNvPr>
          <p:cNvGrpSpPr/>
          <p:nvPr/>
        </p:nvGrpSpPr>
        <p:grpSpPr>
          <a:xfrm>
            <a:off x="1526852" y="3216594"/>
            <a:ext cx="4323259" cy="857708"/>
            <a:chOff x="7108541" y="1651954"/>
            <a:chExt cx="4323259" cy="857708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D4370A9-C341-4C13-B59C-7C8B83E3320E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A145EC1-B282-4C3B-A026-993260E36916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번역 및 정의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크롤링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Papago API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및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Selenium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통해서 필요한 데이터 수집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691E0E4-BE30-4BA4-8AA7-39188B9842C2}"/>
              </a:ext>
            </a:extLst>
          </p:cNvPr>
          <p:cNvGrpSpPr/>
          <p:nvPr/>
        </p:nvGrpSpPr>
        <p:grpSpPr>
          <a:xfrm>
            <a:off x="1526852" y="4254298"/>
            <a:ext cx="5276171" cy="857708"/>
            <a:chOff x="7108541" y="1651954"/>
            <a:chExt cx="5276171" cy="857708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88FCD029-33BB-420F-BDC9-402AEDD4DAAC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51C2CE1-94F1-4FCD-89E1-E5CE70675D5A}"/>
                </a:ext>
              </a:extLst>
            </p:cNvPr>
            <p:cNvSpPr/>
            <p:nvPr/>
          </p:nvSpPr>
          <p:spPr>
            <a:xfrm>
              <a:off x="7159341" y="1651954"/>
              <a:ext cx="5225371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영문 약어처리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공백 제거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연속된 같은 글자 제거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첫 글자를 제외한 모음 제거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, 3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글자이상을 기본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기본을 사용하되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그 약어가 이미 존재 시 글자원복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2B617C3-C358-4682-AC2F-859AF34CBDC5}"/>
              </a:ext>
            </a:extLst>
          </p:cNvPr>
          <p:cNvGrpSpPr/>
          <p:nvPr/>
        </p:nvGrpSpPr>
        <p:grpSpPr>
          <a:xfrm>
            <a:off x="1526852" y="5322400"/>
            <a:ext cx="4323259" cy="857708"/>
            <a:chOff x="7108541" y="1651954"/>
            <a:chExt cx="4323259" cy="857708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84AF1CB-1191-4522-B8F6-40FCC8E549B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2D61C31-1EA9-4312-9A30-463765D4A8E7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Read &amp; Write Excel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Pandas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 통해서 완성된 단어사전 및 변환된 데이터 입출력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5E060543-707F-46FA-A42F-2121F231ADE6}"/>
              </a:ext>
            </a:extLst>
          </p:cNvPr>
          <p:cNvGrpSpPr/>
          <p:nvPr/>
        </p:nvGrpSpPr>
        <p:grpSpPr>
          <a:xfrm>
            <a:off x="1526852" y="2207680"/>
            <a:ext cx="4323259" cy="857708"/>
            <a:chOff x="7108541" y="1651954"/>
            <a:chExt cx="4323259" cy="857708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FA90C99-09AB-4A42-BE8D-F89778C57520}"/>
                </a:ext>
              </a:extLst>
            </p:cNvPr>
            <p:cNvCxnSpPr/>
            <p:nvPr/>
          </p:nvCxnSpPr>
          <p:spPr>
            <a:xfrm flipH="1">
              <a:off x="7108541" y="1724799"/>
              <a:ext cx="567" cy="742533"/>
            </a:xfrm>
            <a:prstGeom prst="line">
              <a:avLst/>
            </a:prstGeom>
            <a:ln w="28575">
              <a:solidFill>
                <a:srgbClr val="1A73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8EF9C94-694E-43CC-9D51-6ED5FBBF1340}"/>
                </a:ext>
              </a:extLst>
            </p:cNvPr>
            <p:cNvSpPr/>
            <p:nvPr/>
          </p:nvSpPr>
          <p:spPr>
            <a:xfrm>
              <a:off x="7159341" y="1651954"/>
              <a:ext cx="4272459" cy="857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단어 사전 및 용어 사전 관리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단어사전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: Dictionary &amp; list 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타입으로 관리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6A42DC8-7839-4FD1-96D7-C7E6E1D27333}"/>
              </a:ext>
            </a:extLst>
          </p:cNvPr>
          <p:cNvCxnSpPr>
            <a:cxnSpLocks/>
          </p:cNvCxnSpPr>
          <p:nvPr/>
        </p:nvCxnSpPr>
        <p:spPr>
          <a:xfrm>
            <a:off x="4575031" y="5577350"/>
            <a:ext cx="2550160" cy="0"/>
          </a:xfrm>
          <a:prstGeom prst="line">
            <a:avLst/>
          </a:prstGeom>
          <a:ln w="254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3B549E3C-37E0-454D-BAFF-E014E399A3F3}"/>
              </a:ext>
            </a:extLst>
          </p:cNvPr>
          <p:cNvGrpSpPr/>
          <p:nvPr/>
        </p:nvGrpSpPr>
        <p:grpSpPr>
          <a:xfrm>
            <a:off x="7464979" y="2241556"/>
            <a:ext cx="4085404" cy="2420065"/>
            <a:chOff x="7464979" y="2434596"/>
            <a:chExt cx="4085404" cy="242006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C4C4D77-4447-4FC4-AA68-C59413148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9966" y="2787776"/>
              <a:ext cx="3990417" cy="206688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FDF474B-760B-46C7-8DA9-828920D9662B}"/>
                </a:ext>
              </a:extLst>
            </p:cNvPr>
            <p:cNvSpPr/>
            <p:nvPr/>
          </p:nvSpPr>
          <p:spPr>
            <a:xfrm>
              <a:off x="7464979" y="2434596"/>
              <a:ext cx="2522301" cy="40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 err="1">
                  <a:solidFill>
                    <a:srgbClr val="44546A"/>
                  </a:solidFill>
                </a:rPr>
                <a:t>Output_WordDictionary</a:t>
              </a:r>
              <a:endParaRPr lang="en-US" altLang="ko-KR" sz="1500" b="1" i="1" kern="0" dirty="0">
                <a:solidFill>
                  <a:srgbClr val="44546A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8B9EB2D-DFA5-4C62-B6F5-2E24A9AB9611}"/>
              </a:ext>
            </a:extLst>
          </p:cNvPr>
          <p:cNvGrpSpPr/>
          <p:nvPr/>
        </p:nvGrpSpPr>
        <p:grpSpPr>
          <a:xfrm>
            <a:off x="7464979" y="4859804"/>
            <a:ext cx="4085403" cy="1309784"/>
            <a:chOff x="7464979" y="4859804"/>
            <a:chExt cx="4085403" cy="130978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D3BBB41-8B85-4150-8369-CF832C9CF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9965" y="5222020"/>
              <a:ext cx="3990417" cy="94756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C71689B-54A1-49DE-A195-561737CFCEFE}"/>
                </a:ext>
              </a:extLst>
            </p:cNvPr>
            <p:cNvSpPr/>
            <p:nvPr/>
          </p:nvSpPr>
          <p:spPr>
            <a:xfrm>
              <a:off x="7464979" y="4859804"/>
              <a:ext cx="2522301" cy="40280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500" b="1" i="1" kern="0" dirty="0" err="1">
                  <a:solidFill>
                    <a:srgbClr val="44546A"/>
                  </a:solidFill>
                </a:rPr>
                <a:t>Output_TermDictionary</a:t>
              </a:r>
              <a:endParaRPr lang="en-US" altLang="ko-KR" sz="1500" b="1" i="1" kern="0" dirty="0">
                <a:solidFill>
                  <a:srgbClr val="44546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9441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4BA63A-4E65-499B-8A1D-41864007C858}"/>
              </a:ext>
            </a:extLst>
          </p:cNvPr>
          <p:cNvSpPr/>
          <p:nvPr/>
        </p:nvSpPr>
        <p:spPr>
          <a:xfrm>
            <a:off x="1527986" y="972272"/>
            <a:ext cx="44054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Data Dictionary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7CBC2C1-C827-4329-BC47-8FF92B8BAF71}"/>
              </a:ext>
            </a:extLst>
          </p:cNvPr>
          <p:cNvGrpSpPr/>
          <p:nvPr/>
        </p:nvGrpSpPr>
        <p:grpSpPr>
          <a:xfrm>
            <a:off x="2027817" y="2236748"/>
            <a:ext cx="7969315" cy="3516900"/>
            <a:chOff x="2037977" y="3235194"/>
            <a:chExt cx="5179537" cy="2129286"/>
          </a:xfrm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11C284F8-DF0A-45F4-ACCB-066B637E8417}"/>
                </a:ext>
              </a:extLst>
            </p:cNvPr>
            <p:cNvSpPr/>
            <p:nvPr/>
          </p:nvSpPr>
          <p:spPr>
            <a:xfrm>
              <a:off x="2037977" y="3235194"/>
              <a:ext cx="1731383" cy="2129286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b="1" i="1" dirty="0">
                  <a:solidFill>
                    <a:schemeClr val="tx2"/>
                  </a:solidFill>
                </a:rPr>
                <a:t>변수</a:t>
              </a:r>
              <a:endParaRPr lang="en-US" altLang="ko-KR" sz="32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11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3200" b="1" i="1" dirty="0">
                  <a:solidFill>
                    <a:schemeClr val="tx2"/>
                  </a:solidFill>
                </a:rPr>
                <a:t>테이블</a:t>
              </a:r>
              <a:endParaRPr lang="en-US" altLang="ko-KR" sz="32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11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3200" b="1" i="1" dirty="0" err="1">
                  <a:solidFill>
                    <a:schemeClr val="tx2"/>
                  </a:solidFill>
                </a:rPr>
                <a:t>컬럼명</a:t>
              </a:r>
              <a:endParaRPr lang="en-US" altLang="ko-KR" sz="32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11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en-US" sz="3200" b="1" i="1" dirty="0">
                  <a:solidFill>
                    <a:schemeClr val="tx2"/>
                  </a:solidFill>
                </a:rPr>
                <a:t>…</a:t>
              </a:r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0AA98FBC-F5FC-41C5-A1FC-D7D10D4818FF}"/>
                </a:ext>
              </a:extLst>
            </p:cNvPr>
            <p:cNvSpPr/>
            <p:nvPr/>
          </p:nvSpPr>
          <p:spPr>
            <a:xfrm>
              <a:off x="5486131" y="3235194"/>
              <a:ext cx="1731383" cy="2129286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b="1" i="1" dirty="0">
                  <a:solidFill>
                    <a:schemeClr val="tx2"/>
                  </a:solidFill>
                </a:rPr>
                <a:t>표준단어</a:t>
              </a:r>
              <a:endParaRPr lang="en-US" altLang="ko-KR" sz="32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11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3200" b="1" i="1" dirty="0">
                  <a:solidFill>
                    <a:schemeClr val="tx2"/>
                  </a:solidFill>
                </a:rPr>
                <a:t>표준용어</a:t>
              </a:r>
              <a:endParaRPr lang="en-US" altLang="ko-KR" sz="32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11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3200" b="1" i="1" dirty="0">
                  <a:solidFill>
                    <a:schemeClr val="tx2"/>
                  </a:solidFill>
                </a:rPr>
                <a:t>도메인</a:t>
              </a:r>
              <a:endParaRPr lang="en-US" altLang="ko-KR" sz="32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11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en-US" sz="3200" b="1" i="1" dirty="0">
                  <a:solidFill>
                    <a:schemeClr val="tx2"/>
                  </a:solidFill>
                </a:rPr>
                <a:t>…</a:t>
              </a:r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A3264FC2-7E07-4C97-94AD-F50C0213E795}"/>
                </a:ext>
              </a:extLst>
            </p:cNvPr>
            <p:cNvSpPr/>
            <p:nvPr/>
          </p:nvSpPr>
          <p:spPr>
            <a:xfrm>
              <a:off x="3461143" y="3974266"/>
              <a:ext cx="2257612" cy="65114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 b="1" i="1" dirty="0">
                  <a:solidFill>
                    <a:schemeClr val="tx2"/>
                  </a:solidFill>
                </a:rPr>
                <a:t>데이터 사전</a:t>
              </a:r>
              <a:endParaRPr lang="en-US" sz="3600" b="1" i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4795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8" y="355501"/>
            <a:ext cx="8292715" cy="920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4BA63A-4E65-499B-8A1D-41864007C858}"/>
              </a:ext>
            </a:extLst>
          </p:cNvPr>
          <p:cNvSpPr/>
          <p:nvPr/>
        </p:nvSpPr>
        <p:spPr>
          <a:xfrm>
            <a:off x="1527986" y="972272"/>
            <a:ext cx="55230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Data Dictionary Example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B99AA63A-76B2-46F0-8039-D6CE20B7AB10}"/>
              </a:ext>
            </a:extLst>
          </p:cNvPr>
          <p:cNvGrpSpPr/>
          <p:nvPr/>
        </p:nvGrpSpPr>
        <p:grpSpPr>
          <a:xfrm>
            <a:off x="1571390" y="1695516"/>
            <a:ext cx="9539905" cy="4810895"/>
            <a:chOff x="1632350" y="1563436"/>
            <a:chExt cx="9539905" cy="4810895"/>
          </a:xfrm>
        </p:grpSpPr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190DD32E-D1C2-42BB-B46D-83AAD9FDAFDB}"/>
                </a:ext>
              </a:extLst>
            </p:cNvPr>
            <p:cNvSpPr/>
            <p:nvPr/>
          </p:nvSpPr>
          <p:spPr>
            <a:xfrm>
              <a:off x="1632350" y="1911223"/>
              <a:ext cx="1631042" cy="1647223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C69FB0DF-EAD3-494A-A4F1-B280E1DA4445}"/>
                </a:ext>
              </a:extLst>
            </p:cNvPr>
            <p:cNvGrpSpPr/>
            <p:nvPr/>
          </p:nvGrpSpPr>
          <p:grpSpPr>
            <a:xfrm>
              <a:off x="1809076" y="1563436"/>
              <a:ext cx="9363179" cy="4810895"/>
              <a:chOff x="1829396" y="1548067"/>
              <a:chExt cx="9363179" cy="4810895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AE8DAD64-2B5B-4109-8113-6A1FFDB17296}"/>
                  </a:ext>
                </a:extLst>
              </p:cNvPr>
              <p:cNvGrpSpPr/>
              <p:nvPr/>
            </p:nvGrpSpPr>
            <p:grpSpPr>
              <a:xfrm>
                <a:off x="1829396" y="1548067"/>
                <a:ext cx="9363179" cy="4810895"/>
                <a:chOff x="1811228" y="1577052"/>
                <a:chExt cx="9363179" cy="4810895"/>
              </a:xfrm>
            </p:grpSpPr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FF207C9C-B6EC-407B-8888-E01E6A469707}"/>
                    </a:ext>
                  </a:extLst>
                </p:cNvPr>
                <p:cNvGrpSpPr/>
                <p:nvPr/>
              </p:nvGrpSpPr>
              <p:grpSpPr>
                <a:xfrm>
                  <a:off x="1811228" y="1577052"/>
                  <a:ext cx="9363179" cy="4810895"/>
                  <a:chOff x="1811228" y="1577052"/>
                  <a:chExt cx="9363179" cy="4810895"/>
                </a:xfrm>
              </p:grpSpPr>
              <p:sp>
                <p:nvSpPr>
                  <p:cNvPr id="63" name="사각형: 둥근 모서리 62">
                    <a:extLst>
                      <a:ext uri="{FF2B5EF4-FFF2-40B4-BE49-F238E27FC236}">
                        <a16:creationId xmlns:a16="http://schemas.microsoft.com/office/drawing/2014/main" id="{C039C7F4-3157-45BD-B2AD-DEF5937DC2A4}"/>
                      </a:ext>
                    </a:extLst>
                  </p:cNvPr>
                  <p:cNvSpPr/>
                  <p:nvPr/>
                </p:nvSpPr>
                <p:spPr>
                  <a:xfrm>
                    <a:off x="3604906" y="1896670"/>
                    <a:ext cx="2198172" cy="4491277"/>
                  </a:xfrm>
                  <a:prstGeom prst="roundRect">
                    <a:avLst/>
                  </a:prstGeom>
                  <a:solidFill>
                    <a:srgbClr val="F1F7FF"/>
                  </a:solidFill>
                  <a:ln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F538FB72-1ED3-4A83-99D2-2210EF4A1105}"/>
                      </a:ext>
                    </a:extLst>
                  </p:cNvPr>
                  <p:cNvSpPr/>
                  <p:nvPr/>
                </p:nvSpPr>
                <p:spPr>
                  <a:xfrm>
                    <a:off x="3798238" y="1577052"/>
                    <a:ext cx="1145754" cy="462627"/>
                  </a:xfrm>
                  <a:prstGeom prst="rect">
                    <a:avLst/>
                  </a:prstGeom>
                  <a:solidFill>
                    <a:srgbClr val="F1F7FF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 latinLnBrk="0">
                      <a:lnSpc>
                        <a:spcPct val="150000"/>
                      </a:lnSpc>
                      <a:defRPr/>
                    </a:pPr>
                    <a:r>
                      <a:rPr lang="ko-KR" altLang="en-US" b="1" i="1" kern="0" dirty="0">
                        <a:solidFill>
                          <a:srgbClr val="44546A"/>
                        </a:solidFill>
                      </a:rPr>
                      <a:t>일반용어</a:t>
                    </a:r>
                    <a:endParaRPr lang="en-US" altLang="ko-KR" b="1" i="1" kern="0" dirty="0">
                      <a:solidFill>
                        <a:srgbClr val="44546A"/>
                      </a:solidFill>
                    </a:endParaRPr>
                  </a:p>
                </p:txBody>
              </p:sp>
              <p:sp>
                <p:nvSpPr>
                  <p:cNvPr id="68" name="직사각형 67">
                    <a:extLst>
                      <a:ext uri="{FF2B5EF4-FFF2-40B4-BE49-F238E27FC236}">
                        <a16:creationId xmlns:a16="http://schemas.microsoft.com/office/drawing/2014/main" id="{5D6C623D-A879-468A-846D-34C0EBA7A62B}"/>
                      </a:ext>
                    </a:extLst>
                  </p:cNvPr>
                  <p:cNvSpPr/>
                  <p:nvPr/>
                </p:nvSpPr>
                <p:spPr>
                  <a:xfrm>
                    <a:off x="1811228" y="1587212"/>
                    <a:ext cx="749405" cy="462627"/>
                  </a:xfrm>
                  <a:prstGeom prst="rect">
                    <a:avLst/>
                  </a:prstGeom>
                  <a:solidFill>
                    <a:srgbClr val="F1F7FF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 latinLnBrk="0">
                      <a:lnSpc>
                        <a:spcPct val="150000"/>
                      </a:lnSpc>
                      <a:defRPr/>
                    </a:pPr>
                    <a:r>
                      <a:rPr lang="ko-KR" altLang="en-US" b="1" i="1" kern="0" dirty="0">
                        <a:solidFill>
                          <a:srgbClr val="44546A"/>
                        </a:solidFill>
                      </a:rPr>
                      <a:t>문서</a:t>
                    </a:r>
                    <a:endParaRPr lang="en-US" altLang="ko-KR" b="1" i="1" kern="0" dirty="0">
                      <a:solidFill>
                        <a:srgbClr val="44546A"/>
                      </a:solidFill>
                    </a:endParaRPr>
                  </a:p>
                </p:txBody>
              </p:sp>
              <p:grpSp>
                <p:nvGrpSpPr>
                  <p:cNvPr id="21" name="그룹 20">
                    <a:extLst>
                      <a:ext uri="{FF2B5EF4-FFF2-40B4-BE49-F238E27FC236}">
                        <a16:creationId xmlns:a16="http://schemas.microsoft.com/office/drawing/2014/main" id="{55965501-0496-4EBC-976F-BB6F1D77AC48}"/>
                      </a:ext>
                    </a:extLst>
                  </p:cNvPr>
                  <p:cNvGrpSpPr/>
                  <p:nvPr/>
                </p:nvGrpSpPr>
                <p:grpSpPr>
                  <a:xfrm>
                    <a:off x="6328096" y="1577052"/>
                    <a:ext cx="2198172" cy="4810895"/>
                    <a:chOff x="1330960" y="2564077"/>
                    <a:chExt cx="4897120" cy="3460803"/>
                  </a:xfrm>
                </p:grpSpPr>
                <p:sp>
                  <p:nvSpPr>
                    <p:cNvPr id="61" name="사각형: 둥근 모서리 60">
                      <a:extLst>
                        <a:ext uri="{FF2B5EF4-FFF2-40B4-BE49-F238E27FC236}">
                          <a16:creationId xmlns:a16="http://schemas.microsoft.com/office/drawing/2014/main" id="{72F8A680-62C6-4E0A-AF34-FE9D7083D0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0960" y="2794000"/>
                      <a:ext cx="4897120" cy="3230880"/>
                    </a:xfrm>
                    <a:prstGeom prst="roundRect">
                      <a:avLst/>
                    </a:prstGeom>
                    <a:solidFill>
                      <a:srgbClr val="F1F7FF"/>
                    </a:solidFill>
                    <a:ln>
                      <a:solidFill>
                        <a:srgbClr val="8497B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2" name="직사각형 61">
                      <a:extLst>
                        <a:ext uri="{FF2B5EF4-FFF2-40B4-BE49-F238E27FC236}">
                          <a16:creationId xmlns:a16="http://schemas.microsoft.com/office/drawing/2014/main" id="{1747ABCB-0E7A-4019-A180-E9824EDEAA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61668" y="2564077"/>
                      <a:ext cx="2552528" cy="332799"/>
                    </a:xfrm>
                    <a:prstGeom prst="rect">
                      <a:avLst/>
                    </a:prstGeom>
                    <a:solidFill>
                      <a:srgbClr val="F1F7FF"/>
                    </a:solidFill>
                  </p:spPr>
                  <p:txBody>
                    <a:bodyPr wrap="square">
                      <a:spAutoFit/>
                    </a:bodyPr>
                    <a:lstStyle/>
                    <a:p>
                      <a:pPr latinLnBrk="0">
                        <a:lnSpc>
                          <a:spcPct val="150000"/>
                        </a:lnSpc>
                        <a:defRPr/>
                      </a:pPr>
                      <a:r>
                        <a:rPr lang="ko-KR" altLang="en-US" b="1" i="1" kern="0" dirty="0">
                          <a:solidFill>
                            <a:srgbClr val="44546A"/>
                          </a:solidFill>
                        </a:rPr>
                        <a:t>표준단어</a:t>
                      </a:r>
                      <a:endParaRPr lang="en-US" altLang="ko-KR" b="1" i="1" kern="0" dirty="0">
                        <a:solidFill>
                          <a:srgbClr val="44546A"/>
                        </a:solidFill>
                      </a:endParaRPr>
                    </a:p>
                  </p:txBody>
                </p:sp>
              </p:grpSp>
              <p:grpSp>
                <p:nvGrpSpPr>
                  <p:cNvPr id="22" name="그룹 21">
                    <a:extLst>
                      <a:ext uri="{FF2B5EF4-FFF2-40B4-BE49-F238E27FC236}">
                        <a16:creationId xmlns:a16="http://schemas.microsoft.com/office/drawing/2014/main" id="{205780EF-1B88-41DC-9A39-4113A2C2CD1F}"/>
                      </a:ext>
                    </a:extLst>
                  </p:cNvPr>
                  <p:cNvGrpSpPr/>
                  <p:nvPr/>
                </p:nvGrpSpPr>
                <p:grpSpPr>
                  <a:xfrm>
                    <a:off x="8976236" y="1577052"/>
                    <a:ext cx="2198171" cy="4810895"/>
                    <a:chOff x="1330958" y="2564077"/>
                    <a:chExt cx="4897119" cy="3460803"/>
                  </a:xfrm>
                </p:grpSpPr>
                <p:sp>
                  <p:nvSpPr>
                    <p:cNvPr id="59" name="사각형: 둥근 모서리 58">
                      <a:extLst>
                        <a:ext uri="{FF2B5EF4-FFF2-40B4-BE49-F238E27FC236}">
                          <a16:creationId xmlns:a16="http://schemas.microsoft.com/office/drawing/2014/main" id="{167721F7-E928-4935-AE18-A6BA805DB3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0958" y="2794000"/>
                      <a:ext cx="4897119" cy="3230880"/>
                    </a:xfrm>
                    <a:prstGeom prst="roundRect">
                      <a:avLst/>
                    </a:prstGeom>
                    <a:solidFill>
                      <a:srgbClr val="F1F7FF"/>
                    </a:solidFill>
                    <a:ln>
                      <a:solidFill>
                        <a:srgbClr val="8497B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0" name="직사각형 59">
                      <a:extLst>
                        <a:ext uri="{FF2B5EF4-FFF2-40B4-BE49-F238E27FC236}">
                          <a16:creationId xmlns:a16="http://schemas.microsoft.com/office/drawing/2014/main" id="{7D705E76-D105-40F5-9577-44BBAF73E9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61668" y="2564077"/>
                      <a:ext cx="2552528" cy="332799"/>
                    </a:xfrm>
                    <a:prstGeom prst="rect">
                      <a:avLst/>
                    </a:prstGeom>
                    <a:solidFill>
                      <a:srgbClr val="F1F7FF"/>
                    </a:solidFill>
                  </p:spPr>
                  <p:txBody>
                    <a:bodyPr wrap="square">
                      <a:spAutoFit/>
                    </a:bodyPr>
                    <a:lstStyle/>
                    <a:p>
                      <a:pPr latinLnBrk="0">
                        <a:lnSpc>
                          <a:spcPct val="150000"/>
                        </a:lnSpc>
                        <a:defRPr/>
                      </a:pPr>
                      <a:r>
                        <a:rPr lang="ko-KR" altLang="en-US" b="1" i="1" kern="0" dirty="0">
                          <a:solidFill>
                            <a:srgbClr val="44546A"/>
                          </a:solidFill>
                        </a:rPr>
                        <a:t>표준용어</a:t>
                      </a:r>
                      <a:endParaRPr lang="en-US" altLang="ko-KR" b="1" i="1" kern="0" dirty="0">
                        <a:solidFill>
                          <a:srgbClr val="44546A"/>
                        </a:solidFill>
                      </a:endParaRPr>
                    </a:p>
                  </p:txBody>
                </p:sp>
              </p:grpSp>
              <p:sp>
                <p:nvSpPr>
                  <p:cNvPr id="23" name="사각형: 둥근 모서리 22">
                    <a:extLst>
                      <a:ext uri="{FF2B5EF4-FFF2-40B4-BE49-F238E27FC236}">
                        <a16:creationId xmlns:a16="http://schemas.microsoft.com/office/drawing/2014/main" id="{B91EE4B0-F655-4048-A400-7216FEDF0E54}"/>
                      </a:ext>
                    </a:extLst>
                  </p:cNvPr>
                  <p:cNvSpPr/>
                  <p:nvPr/>
                </p:nvSpPr>
                <p:spPr>
                  <a:xfrm>
                    <a:off x="3928593" y="2484237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b="1" i="1" dirty="0">
                        <a:solidFill>
                          <a:schemeClr val="tx2"/>
                        </a:solidFill>
                      </a:rPr>
                      <a:t>고객번호</a:t>
                    </a:r>
                    <a:endParaRPr lang="en-US" sz="16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32" name="사각형: 둥근 모서리 31">
                    <a:extLst>
                      <a:ext uri="{FF2B5EF4-FFF2-40B4-BE49-F238E27FC236}">
                        <a16:creationId xmlns:a16="http://schemas.microsoft.com/office/drawing/2014/main" id="{F6F827F7-B160-48A2-89B8-467A5A060A85}"/>
                      </a:ext>
                    </a:extLst>
                  </p:cNvPr>
                  <p:cNvSpPr/>
                  <p:nvPr/>
                </p:nvSpPr>
                <p:spPr>
                  <a:xfrm>
                    <a:off x="3928593" y="4248417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b="1" i="1" dirty="0">
                        <a:solidFill>
                          <a:schemeClr val="tx2"/>
                        </a:solidFill>
                      </a:rPr>
                      <a:t>상품승인코드</a:t>
                    </a:r>
                    <a:endParaRPr lang="en-US" sz="16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33" name="사각형: 둥근 모서리 32">
                    <a:extLst>
                      <a:ext uri="{FF2B5EF4-FFF2-40B4-BE49-F238E27FC236}">
                        <a16:creationId xmlns:a16="http://schemas.microsoft.com/office/drawing/2014/main" id="{91AB5CF7-948C-476E-A86C-DC322A946C23}"/>
                      </a:ext>
                    </a:extLst>
                  </p:cNvPr>
                  <p:cNvSpPr/>
                  <p:nvPr/>
                </p:nvSpPr>
                <p:spPr>
                  <a:xfrm>
                    <a:off x="6625142" y="2484237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b="1" i="1" dirty="0">
                        <a:solidFill>
                          <a:schemeClr val="tx2"/>
                        </a:solidFill>
                      </a:rPr>
                      <a:t>고객</a:t>
                    </a:r>
                    <a:endParaRPr lang="en-US" sz="16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35" name="사각형: 둥근 모서리 34">
                    <a:extLst>
                      <a:ext uri="{FF2B5EF4-FFF2-40B4-BE49-F238E27FC236}">
                        <a16:creationId xmlns:a16="http://schemas.microsoft.com/office/drawing/2014/main" id="{A3460282-D403-4D31-828E-6C7C46430EF2}"/>
                      </a:ext>
                    </a:extLst>
                  </p:cNvPr>
                  <p:cNvSpPr/>
                  <p:nvPr/>
                </p:nvSpPr>
                <p:spPr>
                  <a:xfrm>
                    <a:off x="6625142" y="3141948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b="1" i="1" dirty="0">
                        <a:solidFill>
                          <a:schemeClr val="tx2"/>
                        </a:solidFill>
                      </a:rPr>
                      <a:t>번호</a:t>
                    </a:r>
                    <a:endParaRPr lang="en-US" sz="16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id="{878920EC-B411-4D2B-9B1B-774BFD4E9E74}"/>
                      </a:ext>
                    </a:extLst>
                  </p:cNvPr>
                  <p:cNvSpPr/>
                  <p:nvPr/>
                </p:nvSpPr>
                <p:spPr>
                  <a:xfrm>
                    <a:off x="6625142" y="4248417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b="1" i="1" dirty="0">
                        <a:solidFill>
                          <a:schemeClr val="tx2"/>
                        </a:solidFill>
                      </a:rPr>
                      <a:t>상품</a:t>
                    </a:r>
                    <a:endParaRPr lang="en-US" sz="16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40" name="사각형: 둥근 모서리 39">
                    <a:extLst>
                      <a:ext uri="{FF2B5EF4-FFF2-40B4-BE49-F238E27FC236}">
                        <a16:creationId xmlns:a16="http://schemas.microsoft.com/office/drawing/2014/main" id="{66A759DB-52CE-4D40-9112-6282156A84CF}"/>
                      </a:ext>
                    </a:extLst>
                  </p:cNvPr>
                  <p:cNvSpPr/>
                  <p:nvPr/>
                </p:nvSpPr>
                <p:spPr>
                  <a:xfrm>
                    <a:off x="6625142" y="4906470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b="1" i="1" dirty="0">
                        <a:solidFill>
                          <a:schemeClr val="tx2"/>
                        </a:solidFill>
                      </a:rPr>
                      <a:t>승인</a:t>
                    </a:r>
                    <a:endParaRPr lang="en-US" sz="16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41" name="사각형: 둥근 모서리 40">
                    <a:extLst>
                      <a:ext uri="{FF2B5EF4-FFF2-40B4-BE49-F238E27FC236}">
                        <a16:creationId xmlns:a16="http://schemas.microsoft.com/office/drawing/2014/main" id="{A9DA446C-16FE-41CF-937E-5DC359C8B67A}"/>
                      </a:ext>
                    </a:extLst>
                  </p:cNvPr>
                  <p:cNvSpPr/>
                  <p:nvPr/>
                </p:nvSpPr>
                <p:spPr>
                  <a:xfrm>
                    <a:off x="6625142" y="5564523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b="1" i="1">
                        <a:solidFill>
                          <a:schemeClr val="tx2"/>
                        </a:solidFill>
                      </a:rPr>
                      <a:t>코드</a:t>
                    </a:r>
                    <a:endParaRPr lang="en-US" sz="16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42" name="사각형: 둥근 모서리 41">
                    <a:extLst>
                      <a:ext uri="{FF2B5EF4-FFF2-40B4-BE49-F238E27FC236}">
                        <a16:creationId xmlns:a16="http://schemas.microsoft.com/office/drawing/2014/main" id="{4F730E92-9571-4C7A-BC30-CAEDD455B1BD}"/>
                      </a:ext>
                    </a:extLst>
                  </p:cNvPr>
                  <p:cNvSpPr/>
                  <p:nvPr/>
                </p:nvSpPr>
                <p:spPr>
                  <a:xfrm>
                    <a:off x="9321690" y="2484237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b="1" i="1" dirty="0">
                        <a:solidFill>
                          <a:schemeClr val="tx2"/>
                        </a:solidFill>
                      </a:rPr>
                      <a:t>고객</a:t>
                    </a:r>
                    <a:r>
                      <a:rPr lang="en-US" altLang="ko-KR" sz="1600" b="1" i="1" dirty="0">
                        <a:solidFill>
                          <a:schemeClr val="tx2"/>
                        </a:solidFill>
                      </a:rPr>
                      <a:t>_</a:t>
                    </a:r>
                    <a:r>
                      <a:rPr lang="ko-KR" altLang="en-US" sz="1600" b="1" i="1" dirty="0">
                        <a:solidFill>
                          <a:schemeClr val="tx2"/>
                        </a:solidFill>
                      </a:rPr>
                      <a:t>번호</a:t>
                    </a:r>
                    <a:endParaRPr lang="en-US" sz="16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43" name="사각형: 둥근 모서리 42">
                    <a:extLst>
                      <a:ext uri="{FF2B5EF4-FFF2-40B4-BE49-F238E27FC236}">
                        <a16:creationId xmlns:a16="http://schemas.microsoft.com/office/drawing/2014/main" id="{6D707ABB-4534-47D1-B544-48AA6DFAC961}"/>
                      </a:ext>
                    </a:extLst>
                  </p:cNvPr>
                  <p:cNvSpPr/>
                  <p:nvPr/>
                </p:nvSpPr>
                <p:spPr>
                  <a:xfrm>
                    <a:off x="9299925" y="4248417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b="1" i="1" dirty="0">
                        <a:solidFill>
                          <a:schemeClr val="tx2"/>
                        </a:solidFill>
                      </a:rPr>
                      <a:t>상품</a:t>
                    </a:r>
                    <a:r>
                      <a:rPr lang="en-US" altLang="ko-KR" sz="1400" b="1" i="1" dirty="0">
                        <a:solidFill>
                          <a:schemeClr val="tx2"/>
                        </a:solidFill>
                      </a:rPr>
                      <a:t>_</a:t>
                    </a:r>
                    <a:r>
                      <a:rPr lang="ko-KR" altLang="en-US" sz="1400" b="1" i="1" dirty="0">
                        <a:solidFill>
                          <a:schemeClr val="tx2"/>
                        </a:solidFill>
                      </a:rPr>
                      <a:t>승인</a:t>
                    </a:r>
                    <a:r>
                      <a:rPr lang="en-US" altLang="ko-KR" sz="1400" b="1" i="1" dirty="0">
                        <a:solidFill>
                          <a:schemeClr val="tx2"/>
                        </a:solidFill>
                      </a:rPr>
                      <a:t>_</a:t>
                    </a:r>
                    <a:r>
                      <a:rPr lang="ko-KR" altLang="en-US" sz="1400" b="1" i="1" dirty="0">
                        <a:solidFill>
                          <a:schemeClr val="tx2"/>
                        </a:solidFill>
                      </a:rPr>
                      <a:t>코드</a:t>
                    </a:r>
                    <a:endParaRPr lang="en-US" sz="14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44" name="사각형: 둥근 모서리 43">
                    <a:extLst>
                      <a:ext uri="{FF2B5EF4-FFF2-40B4-BE49-F238E27FC236}">
                        <a16:creationId xmlns:a16="http://schemas.microsoft.com/office/drawing/2014/main" id="{5B5EC068-0BFD-4591-9A56-B78F72F32D14}"/>
                      </a:ext>
                    </a:extLst>
                  </p:cNvPr>
                  <p:cNvSpPr/>
                  <p:nvPr/>
                </p:nvSpPr>
                <p:spPr>
                  <a:xfrm>
                    <a:off x="9299925" y="3151270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i="1" dirty="0" err="1">
                        <a:solidFill>
                          <a:schemeClr val="tx2"/>
                        </a:solidFill>
                      </a:rPr>
                      <a:t>cstmr_no</a:t>
                    </a:r>
                    <a:endParaRPr lang="en-US" sz="1400" b="1" i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45" name="사각형: 둥근 모서리 44">
                    <a:extLst>
                      <a:ext uri="{FF2B5EF4-FFF2-40B4-BE49-F238E27FC236}">
                        <a16:creationId xmlns:a16="http://schemas.microsoft.com/office/drawing/2014/main" id="{D89E8075-AC50-48C0-99E4-CE1FABC2A845}"/>
                      </a:ext>
                    </a:extLst>
                  </p:cNvPr>
                  <p:cNvSpPr/>
                  <p:nvPr/>
                </p:nvSpPr>
                <p:spPr>
                  <a:xfrm>
                    <a:off x="9299925" y="4906470"/>
                    <a:ext cx="1550795" cy="430114"/>
                  </a:xfrm>
                  <a:prstGeom prst="roundRect">
                    <a:avLst/>
                  </a:prstGeom>
                  <a:solidFill>
                    <a:srgbClr val="F1F7FF"/>
                  </a:solidFill>
                  <a:ln w="25400">
                    <a:solidFill>
                      <a:srgbClr val="8497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b="1" i="1" dirty="0" err="1">
                        <a:solidFill>
                          <a:schemeClr val="tx2"/>
                        </a:solidFill>
                      </a:rPr>
                      <a:t>goods_confm_code</a:t>
                    </a:r>
                    <a:endParaRPr lang="en-US" sz="1200" b="1" i="1" dirty="0">
                      <a:solidFill>
                        <a:schemeClr val="tx2"/>
                      </a:solidFill>
                    </a:endParaRPr>
                  </a:p>
                </p:txBody>
              </p:sp>
              <p:cxnSp>
                <p:nvCxnSpPr>
                  <p:cNvPr id="46" name="연결선: 꺾임 45">
                    <a:extLst>
                      <a:ext uri="{FF2B5EF4-FFF2-40B4-BE49-F238E27FC236}">
                        <a16:creationId xmlns:a16="http://schemas.microsoft.com/office/drawing/2014/main" id="{7CE26062-76F5-44AB-B5CF-E70B0AB7DC5D}"/>
                      </a:ext>
                    </a:extLst>
                  </p:cNvPr>
                  <p:cNvCxnSpPr>
                    <a:cxnSpLocks/>
                    <a:stCxn id="23" idx="3"/>
                    <a:endCxn id="35" idx="1"/>
                  </p:cNvCxnSpPr>
                  <p:nvPr/>
                </p:nvCxnSpPr>
                <p:spPr>
                  <a:xfrm>
                    <a:off x="5479388" y="2699294"/>
                    <a:ext cx="1145753" cy="657710"/>
                  </a:xfrm>
                  <a:prstGeom prst="bentConnector3">
                    <a:avLst>
                      <a:gd name="adj1" fmla="val 50000"/>
                    </a:avLst>
                  </a:prstGeom>
                  <a:ln w="254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연결선: 꺾임 46">
                    <a:extLst>
                      <a:ext uri="{FF2B5EF4-FFF2-40B4-BE49-F238E27FC236}">
                        <a16:creationId xmlns:a16="http://schemas.microsoft.com/office/drawing/2014/main" id="{9B3BF38E-8F65-4932-8D04-80CF3CDADE29}"/>
                      </a:ext>
                    </a:extLst>
                  </p:cNvPr>
                  <p:cNvCxnSpPr>
                    <a:cxnSpLocks/>
                    <a:stCxn id="23" idx="3"/>
                    <a:endCxn id="33" idx="1"/>
                  </p:cNvCxnSpPr>
                  <p:nvPr/>
                </p:nvCxnSpPr>
                <p:spPr>
                  <a:xfrm>
                    <a:off x="5479388" y="2699294"/>
                    <a:ext cx="1145753" cy="14812"/>
                  </a:xfrm>
                  <a:prstGeom prst="bentConnector3">
                    <a:avLst>
                      <a:gd name="adj1" fmla="val 50000"/>
                    </a:avLst>
                  </a:prstGeom>
                  <a:ln w="254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연결선: 꺾임 47">
                    <a:extLst>
                      <a:ext uri="{FF2B5EF4-FFF2-40B4-BE49-F238E27FC236}">
                        <a16:creationId xmlns:a16="http://schemas.microsoft.com/office/drawing/2014/main" id="{1B5135FB-1209-4607-8352-D320B4005BF5}"/>
                      </a:ext>
                    </a:extLst>
                  </p:cNvPr>
                  <p:cNvCxnSpPr>
                    <a:cxnSpLocks/>
                    <a:stCxn id="32" idx="3"/>
                    <a:endCxn id="37" idx="1"/>
                  </p:cNvCxnSpPr>
                  <p:nvPr/>
                </p:nvCxnSpPr>
                <p:spPr>
                  <a:xfrm>
                    <a:off x="5479388" y="4463474"/>
                    <a:ext cx="1145753" cy="14812"/>
                  </a:xfrm>
                  <a:prstGeom prst="bentConnector3">
                    <a:avLst>
                      <a:gd name="adj1" fmla="val 50000"/>
                    </a:avLst>
                  </a:prstGeom>
                  <a:ln w="254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직선 화살표 연결선 56">
                    <a:extLst>
                      <a:ext uri="{FF2B5EF4-FFF2-40B4-BE49-F238E27FC236}">
                        <a16:creationId xmlns:a16="http://schemas.microsoft.com/office/drawing/2014/main" id="{D4D14170-E61E-44F4-97B4-E454EDA09628}"/>
                      </a:ext>
                    </a:extLst>
                  </p:cNvPr>
                  <p:cNvCxnSpPr/>
                  <p:nvPr/>
                </p:nvCxnSpPr>
                <p:spPr>
                  <a:xfrm>
                    <a:off x="10059402" y="2914351"/>
                    <a:ext cx="0" cy="236919"/>
                  </a:xfrm>
                  <a:prstGeom prst="straightConnector1">
                    <a:avLst/>
                  </a:prstGeom>
                  <a:ln w="25400">
                    <a:solidFill>
                      <a:srgbClr val="1A73DE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직선 화살표 연결선 57">
                    <a:extLst>
                      <a:ext uri="{FF2B5EF4-FFF2-40B4-BE49-F238E27FC236}">
                        <a16:creationId xmlns:a16="http://schemas.microsoft.com/office/drawing/2014/main" id="{B958E22C-D661-4E93-AC71-32E9D5E95E9D}"/>
                      </a:ext>
                    </a:extLst>
                  </p:cNvPr>
                  <p:cNvCxnSpPr/>
                  <p:nvPr/>
                </p:nvCxnSpPr>
                <p:spPr>
                  <a:xfrm>
                    <a:off x="10059402" y="4678531"/>
                    <a:ext cx="0" cy="236919"/>
                  </a:xfrm>
                  <a:prstGeom prst="straightConnector1">
                    <a:avLst/>
                  </a:prstGeom>
                  <a:ln w="25400">
                    <a:solidFill>
                      <a:srgbClr val="1A73DE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연결선: 꺾임 70">
                    <a:extLst>
                      <a:ext uri="{FF2B5EF4-FFF2-40B4-BE49-F238E27FC236}">
                        <a16:creationId xmlns:a16="http://schemas.microsoft.com/office/drawing/2014/main" id="{A5DC0C41-CCD0-4CEA-AB0F-3EC54526B582}"/>
                      </a:ext>
                    </a:extLst>
                  </p:cNvPr>
                  <p:cNvCxnSpPr>
                    <a:cxnSpLocks/>
                    <a:stCxn id="70" idx="3"/>
                    <a:endCxn id="23" idx="1"/>
                  </p:cNvCxnSpPr>
                  <p:nvPr/>
                </p:nvCxnSpPr>
                <p:spPr>
                  <a:xfrm flipV="1">
                    <a:off x="2839421" y="2699294"/>
                    <a:ext cx="1089172" cy="215057"/>
                  </a:xfrm>
                  <a:prstGeom prst="bentConnector3">
                    <a:avLst>
                      <a:gd name="adj1" fmla="val 50000"/>
                    </a:avLst>
                  </a:prstGeom>
                  <a:ln w="254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8" name="그룹 17">
                    <a:extLst>
                      <a:ext uri="{FF2B5EF4-FFF2-40B4-BE49-F238E27FC236}">
                        <a16:creationId xmlns:a16="http://schemas.microsoft.com/office/drawing/2014/main" id="{2798F295-5CF6-455B-A229-9B1ABDD51D37}"/>
                      </a:ext>
                    </a:extLst>
                  </p:cNvPr>
                  <p:cNvGrpSpPr/>
                  <p:nvPr/>
                </p:nvGrpSpPr>
                <p:grpSpPr>
                  <a:xfrm>
                    <a:off x="1923934" y="2332849"/>
                    <a:ext cx="915487" cy="916676"/>
                    <a:chOff x="1923934" y="2332849"/>
                    <a:chExt cx="915487" cy="916676"/>
                  </a:xfrm>
                </p:grpSpPr>
                <p:sp>
                  <p:nvSpPr>
                    <p:cNvPr id="2" name="사각형: 모서리가 접힌 도형 1">
                      <a:extLst>
                        <a:ext uri="{FF2B5EF4-FFF2-40B4-BE49-F238E27FC236}">
                          <a16:creationId xmlns:a16="http://schemas.microsoft.com/office/drawing/2014/main" id="{30694709-8BBF-44DA-A7D5-001F3823F8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3934" y="2332849"/>
                      <a:ext cx="630233" cy="670348"/>
                    </a:xfrm>
                    <a:prstGeom prst="foldedCorner">
                      <a:avLst/>
                    </a:prstGeom>
                    <a:solidFill>
                      <a:srgbClr val="C9D0DE"/>
                    </a:solidFill>
                    <a:ln>
                      <a:solidFill>
                        <a:srgbClr val="8497B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" name="사각형: 모서리가 접힌 도형 68">
                      <a:extLst>
                        <a:ext uri="{FF2B5EF4-FFF2-40B4-BE49-F238E27FC236}">
                          <a16:creationId xmlns:a16="http://schemas.microsoft.com/office/drawing/2014/main" id="{46692BD8-FC4B-450E-976A-F99AD0D3D8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66561" y="2444248"/>
                      <a:ext cx="630233" cy="670348"/>
                    </a:xfrm>
                    <a:prstGeom prst="foldedCorner">
                      <a:avLst/>
                    </a:prstGeom>
                    <a:solidFill>
                      <a:srgbClr val="C9D0DE"/>
                    </a:solidFill>
                    <a:ln>
                      <a:solidFill>
                        <a:srgbClr val="8497B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" name="사각형: 모서리가 접힌 도형 69">
                      <a:extLst>
                        <a:ext uri="{FF2B5EF4-FFF2-40B4-BE49-F238E27FC236}">
                          <a16:creationId xmlns:a16="http://schemas.microsoft.com/office/drawing/2014/main" id="{524A7345-8CE0-4339-8D36-B0FCCAD067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9188" y="2579177"/>
                      <a:ext cx="630233" cy="670348"/>
                    </a:xfrm>
                    <a:prstGeom prst="foldedCorner">
                      <a:avLst/>
                    </a:prstGeom>
                    <a:solidFill>
                      <a:srgbClr val="C9D0DE"/>
                    </a:solidFill>
                    <a:ln>
                      <a:solidFill>
                        <a:srgbClr val="8497B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72" name="연결선: 꺾임 71">
                    <a:extLst>
                      <a:ext uri="{FF2B5EF4-FFF2-40B4-BE49-F238E27FC236}">
                        <a16:creationId xmlns:a16="http://schemas.microsoft.com/office/drawing/2014/main" id="{3DA80307-BBF6-403B-A8CD-51608B73B8B6}"/>
                      </a:ext>
                    </a:extLst>
                  </p:cNvPr>
                  <p:cNvCxnSpPr>
                    <a:cxnSpLocks/>
                    <a:stCxn id="70" idx="3"/>
                    <a:endCxn id="32" idx="1"/>
                  </p:cNvCxnSpPr>
                  <p:nvPr/>
                </p:nvCxnSpPr>
                <p:spPr>
                  <a:xfrm>
                    <a:off x="2839421" y="2914351"/>
                    <a:ext cx="1089172" cy="1549123"/>
                  </a:xfrm>
                  <a:prstGeom prst="bentConnector3">
                    <a:avLst>
                      <a:gd name="adj1" fmla="val 50000"/>
                    </a:avLst>
                  </a:prstGeom>
                  <a:ln w="254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1" name="연결선: 꺾임 50">
                  <a:extLst>
                    <a:ext uri="{FF2B5EF4-FFF2-40B4-BE49-F238E27FC236}">
                      <a16:creationId xmlns:a16="http://schemas.microsoft.com/office/drawing/2014/main" id="{5ECB7A1F-25B1-480A-8E85-C42AA8D77732}"/>
                    </a:ext>
                  </a:extLst>
                </p:cNvPr>
                <p:cNvCxnSpPr>
                  <a:cxnSpLocks/>
                  <a:stCxn id="37" idx="3"/>
                  <a:endCxn id="43" idx="1"/>
                </p:cNvCxnSpPr>
                <p:nvPr/>
              </p:nvCxnSpPr>
              <p:spPr>
                <a:xfrm>
                  <a:off x="8175937" y="4463474"/>
                  <a:ext cx="1123988" cy="14812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rgbClr val="1A73DE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연결선: 꺾임 51">
                  <a:extLst>
                    <a:ext uri="{FF2B5EF4-FFF2-40B4-BE49-F238E27FC236}">
                      <a16:creationId xmlns:a16="http://schemas.microsoft.com/office/drawing/2014/main" id="{FBF6A818-3DF2-4BBD-B2F9-5B97D8AC7E91}"/>
                    </a:ext>
                  </a:extLst>
                </p:cNvPr>
                <p:cNvCxnSpPr>
                  <a:cxnSpLocks/>
                  <a:stCxn id="40" idx="3"/>
                  <a:endCxn id="43" idx="1"/>
                </p:cNvCxnSpPr>
                <p:nvPr/>
              </p:nvCxnSpPr>
              <p:spPr>
                <a:xfrm flipV="1">
                  <a:off x="8175937" y="4463474"/>
                  <a:ext cx="1123988" cy="658053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rgbClr val="1A73DE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연결선: 꺾임 52">
                  <a:extLst>
                    <a:ext uri="{FF2B5EF4-FFF2-40B4-BE49-F238E27FC236}">
                      <a16:creationId xmlns:a16="http://schemas.microsoft.com/office/drawing/2014/main" id="{30EBA9F1-E4E3-4EA9-83CD-931B59BC038D}"/>
                    </a:ext>
                  </a:extLst>
                </p:cNvPr>
                <p:cNvCxnSpPr>
                  <a:cxnSpLocks/>
                  <a:stCxn id="41" idx="3"/>
                  <a:endCxn id="43" idx="1"/>
                </p:cNvCxnSpPr>
                <p:nvPr/>
              </p:nvCxnSpPr>
              <p:spPr>
                <a:xfrm flipV="1">
                  <a:off x="8175937" y="4463474"/>
                  <a:ext cx="1123988" cy="1316106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rgbClr val="1A73DE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연결선: 꺾임 53">
                  <a:extLst>
                    <a:ext uri="{FF2B5EF4-FFF2-40B4-BE49-F238E27FC236}">
                      <a16:creationId xmlns:a16="http://schemas.microsoft.com/office/drawing/2014/main" id="{CF305C42-8BE6-4914-92C1-F1D7024FBE9F}"/>
                    </a:ext>
                  </a:extLst>
                </p:cNvPr>
                <p:cNvCxnSpPr>
                  <a:cxnSpLocks/>
                  <a:stCxn id="35" idx="3"/>
                  <a:endCxn id="42" idx="1"/>
                </p:cNvCxnSpPr>
                <p:nvPr/>
              </p:nvCxnSpPr>
              <p:spPr>
                <a:xfrm flipV="1">
                  <a:off x="8175937" y="2699294"/>
                  <a:ext cx="1145753" cy="657710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rgbClr val="1A73DE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연결선: 꺾임 54">
                  <a:extLst>
                    <a:ext uri="{FF2B5EF4-FFF2-40B4-BE49-F238E27FC236}">
                      <a16:creationId xmlns:a16="http://schemas.microsoft.com/office/drawing/2014/main" id="{D017A22A-4406-4FC5-9534-7E7ED5B08304}"/>
                    </a:ext>
                  </a:extLst>
                </p:cNvPr>
                <p:cNvCxnSpPr>
                  <a:cxnSpLocks/>
                  <a:stCxn id="33" idx="3"/>
                  <a:endCxn id="42" idx="1"/>
                </p:cNvCxnSpPr>
                <p:nvPr/>
              </p:nvCxnSpPr>
              <p:spPr>
                <a:xfrm>
                  <a:off x="8175937" y="2699294"/>
                  <a:ext cx="1145753" cy="14812"/>
                </a:xfrm>
                <a:prstGeom prst="bentConnector3">
                  <a:avLst>
                    <a:gd name="adj1" fmla="val 50000"/>
                  </a:avLst>
                </a:prstGeom>
                <a:ln w="25400">
                  <a:solidFill>
                    <a:srgbClr val="1A73DE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연결선: 꺾임 48">
                <a:extLst>
                  <a:ext uri="{FF2B5EF4-FFF2-40B4-BE49-F238E27FC236}">
                    <a16:creationId xmlns:a16="http://schemas.microsoft.com/office/drawing/2014/main" id="{4C0C8E4A-6BF7-433A-BD07-EB85003B682B}"/>
                  </a:ext>
                </a:extLst>
              </p:cNvPr>
              <p:cNvCxnSpPr>
                <a:cxnSpLocks/>
                <a:stCxn id="32" idx="3"/>
                <a:endCxn id="40" idx="1"/>
              </p:cNvCxnSpPr>
              <p:nvPr/>
            </p:nvCxnSpPr>
            <p:spPr>
              <a:xfrm>
                <a:off x="5497556" y="4434489"/>
                <a:ext cx="1145754" cy="658053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연결선: 꺾임 49">
                <a:extLst>
                  <a:ext uri="{FF2B5EF4-FFF2-40B4-BE49-F238E27FC236}">
                    <a16:creationId xmlns:a16="http://schemas.microsoft.com/office/drawing/2014/main" id="{CD565891-BF25-4014-BA35-7F19B7643E50}"/>
                  </a:ext>
                </a:extLst>
              </p:cNvPr>
              <p:cNvCxnSpPr>
                <a:cxnSpLocks/>
                <a:stCxn id="32" idx="3"/>
                <a:endCxn id="41" idx="1"/>
              </p:cNvCxnSpPr>
              <p:nvPr/>
            </p:nvCxnSpPr>
            <p:spPr>
              <a:xfrm>
                <a:off x="5497556" y="4434489"/>
                <a:ext cx="1145754" cy="1316106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4109EE15-F04D-499E-A6E8-D9BB6A5FD27E}"/>
              </a:ext>
            </a:extLst>
          </p:cNvPr>
          <p:cNvGrpSpPr/>
          <p:nvPr/>
        </p:nvGrpSpPr>
        <p:grpSpPr>
          <a:xfrm>
            <a:off x="1560125" y="4630278"/>
            <a:ext cx="1631042" cy="1647223"/>
            <a:chOff x="1560125" y="4630278"/>
            <a:chExt cx="1631042" cy="1647223"/>
          </a:xfrm>
        </p:grpSpPr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323FD5DB-B20F-4FF5-9843-685ED8197A02}"/>
                </a:ext>
              </a:extLst>
            </p:cNvPr>
            <p:cNvSpPr/>
            <p:nvPr/>
          </p:nvSpPr>
          <p:spPr>
            <a:xfrm>
              <a:off x="1560125" y="4630278"/>
              <a:ext cx="1631042" cy="1647223"/>
            </a:xfrm>
            <a:prstGeom prst="roundRect">
              <a:avLst/>
            </a:prstGeom>
            <a:solidFill>
              <a:srgbClr val="F1F7FF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C4A11BD0-B5A9-4307-9A55-B22A81D7FA3D}"/>
                </a:ext>
              </a:extLst>
            </p:cNvPr>
            <p:cNvCxnSpPr/>
            <p:nvPr/>
          </p:nvCxnSpPr>
          <p:spPr>
            <a:xfrm>
              <a:off x="1829396" y="5179031"/>
              <a:ext cx="458428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411794D1-E47A-459C-801E-11E01AAE54BF}"/>
                </a:ext>
              </a:extLst>
            </p:cNvPr>
            <p:cNvSpPr/>
            <p:nvPr/>
          </p:nvSpPr>
          <p:spPr>
            <a:xfrm>
              <a:off x="2256778" y="4947717"/>
              <a:ext cx="749405" cy="462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b="1" i="1" kern="0" dirty="0">
                  <a:solidFill>
                    <a:srgbClr val="44546A"/>
                  </a:solidFill>
                </a:rPr>
                <a:t>수동</a:t>
              </a:r>
              <a:endParaRPr lang="en-US" altLang="ko-KR" b="1" i="1" kern="0" dirty="0">
                <a:solidFill>
                  <a:srgbClr val="44546A"/>
                </a:solidFill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8E37EB15-C497-4425-B0F1-401202675182}"/>
                </a:ext>
              </a:extLst>
            </p:cNvPr>
            <p:cNvCxnSpPr/>
            <p:nvPr/>
          </p:nvCxnSpPr>
          <p:spPr>
            <a:xfrm>
              <a:off x="1829396" y="5720618"/>
              <a:ext cx="458428" cy="0"/>
            </a:xfrm>
            <a:prstGeom prst="straightConnector1">
              <a:avLst/>
            </a:prstGeom>
            <a:ln w="25400">
              <a:solidFill>
                <a:srgbClr val="1A73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6895C82B-550E-4C84-AAE1-7EAA4E1AD72C}"/>
                </a:ext>
              </a:extLst>
            </p:cNvPr>
            <p:cNvSpPr/>
            <p:nvPr/>
          </p:nvSpPr>
          <p:spPr>
            <a:xfrm>
              <a:off x="2256778" y="5489304"/>
              <a:ext cx="749405" cy="462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b="1" i="1" kern="0" dirty="0">
                  <a:solidFill>
                    <a:srgbClr val="44546A"/>
                  </a:solidFill>
                </a:rPr>
                <a:t>자동</a:t>
              </a:r>
              <a:endParaRPr lang="en-US" altLang="ko-KR" b="1" i="1" kern="0" dirty="0">
                <a:solidFill>
                  <a:srgbClr val="44546A"/>
                </a:solidFill>
              </a:endParaRPr>
            </a:p>
          </p:txBody>
        </p:sp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FC29D91-4FC2-40C1-B0F5-1B0301DD42FD}"/>
              </a:ext>
            </a:extLst>
          </p:cNvPr>
          <p:cNvSpPr/>
          <p:nvPr/>
        </p:nvSpPr>
        <p:spPr>
          <a:xfrm>
            <a:off x="1770086" y="4361002"/>
            <a:ext cx="749405" cy="462627"/>
          </a:xfrm>
          <a:prstGeom prst="rect">
            <a:avLst/>
          </a:prstGeom>
          <a:solidFill>
            <a:srgbClr val="F1F7FF"/>
          </a:solidFill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i="1" kern="0" dirty="0">
                <a:solidFill>
                  <a:srgbClr val="44546A"/>
                </a:solidFill>
              </a:rPr>
              <a:t>범례</a:t>
            </a:r>
            <a:endParaRPr lang="en-US" altLang="ko-KR" b="1" i="1" kern="0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262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8" y="355501"/>
            <a:ext cx="8292715" cy="920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General Outline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27157" y="173174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4BA63A-4E65-499B-8A1D-41864007C858}"/>
              </a:ext>
            </a:extLst>
          </p:cNvPr>
          <p:cNvSpPr/>
          <p:nvPr/>
        </p:nvSpPr>
        <p:spPr>
          <a:xfrm>
            <a:off x="1527986" y="972272"/>
            <a:ext cx="552305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44546A"/>
                </a:solidFill>
              </a:rPr>
              <a:t>- Project Flow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094D064-F718-42D9-B037-6CC02B31E85A}"/>
              </a:ext>
            </a:extLst>
          </p:cNvPr>
          <p:cNvSpPr/>
          <p:nvPr/>
        </p:nvSpPr>
        <p:spPr>
          <a:xfrm>
            <a:off x="1578102" y="1901290"/>
            <a:ext cx="749405" cy="462627"/>
          </a:xfrm>
          <a:prstGeom prst="rect">
            <a:avLst/>
          </a:prstGeom>
          <a:solidFill>
            <a:srgbClr val="F1F7FF"/>
          </a:solidFill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i="1" kern="0">
                <a:solidFill>
                  <a:srgbClr val="44546A"/>
                </a:solidFill>
              </a:rPr>
              <a:t>문서</a:t>
            </a:r>
            <a:endParaRPr lang="en-US" altLang="ko-KR" b="1" i="1" kern="0" dirty="0">
              <a:solidFill>
                <a:srgbClr val="44546A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1A0B85E-924F-4D76-8759-E8ED2F5B3FB1}"/>
              </a:ext>
            </a:extLst>
          </p:cNvPr>
          <p:cNvGrpSpPr/>
          <p:nvPr/>
        </p:nvGrpSpPr>
        <p:grpSpPr>
          <a:xfrm>
            <a:off x="1495062" y="2441153"/>
            <a:ext cx="915487" cy="916676"/>
            <a:chOff x="1860822" y="2451313"/>
            <a:chExt cx="915487" cy="916676"/>
          </a:xfrm>
        </p:grpSpPr>
        <p:sp>
          <p:nvSpPr>
            <p:cNvPr id="85" name="사각형: 모서리가 접힌 도형 84">
              <a:extLst>
                <a:ext uri="{FF2B5EF4-FFF2-40B4-BE49-F238E27FC236}">
                  <a16:creationId xmlns:a16="http://schemas.microsoft.com/office/drawing/2014/main" id="{E9528331-1DC8-4EAB-8796-1ABD3623AE11}"/>
                </a:ext>
              </a:extLst>
            </p:cNvPr>
            <p:cNvSpPr/>
            <p:nvPr/>
          </p:nvSpPr>
          <p:spPr>
            <a:xfrm>
              <a:off x="1860822" y="2451313"/>
              <a:ext cx="630233" cy="670348"/>
            </a:xfrm>
            <a:prstGeom prst="foldedCorner">
              <a:avLst/>
            </a:prstGeom>
            <a:solidFill>
              <a:srgbClr val="C9D0DE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사각형: 모서리가 접힌 도형 85">
              <a:extLst>
                <a:ext uri="{FF2B5EF4-FFF2-40B4-BE49-F238E27FC236}">
                  <a16:creationId xmlns:a16="http://schemas.microsoft.com/office/drawing/2014/main" id="{F1E728DB-5B5D-4818-8D07-B479E52D627A}"/>
                </a:ext>
              </a:extLst>
            </p:cNvPr>
            <p:cNvSpPr/>
            <p:nvPr/>
          </p:nvSpPr>
          <p:spPr>
            <a:xfrm>
              <a:off x="2003449" y="2562712"/>
              <a:ext cx="630233" cy="670348"/>
            </a:xfrm>
            <a:prstGeom prst="foldedCorner">
              <a:avLst/>
            </a:prstGeom>
            <a:solidFill>
              <a:srgbClr val="C9D0DE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사각형: 모서리가 접힌 도형 86">
              <a:extLst>
                <a:ext uri="{FF2B5EF4-FFF2-40B4-BE49-F238E27FC236}">
                  <a16:creationId xmlns:a16="http://schemas.microsoft.com/office/drawing/2014/main" id="{C4CFB59B-7784-478D-86F2-ADB9EBF6FA37}"/>
                </a:ext>
              </a:extLst>
            </p:cNvPr>
            <p:cNvSpPr/>
            <p:nvPr/>
          </p:nvSpPr>
          <p:spPr>
            <a:xfrm>
              <a:off x="2146076" y="2697641"/>
              <a:ext cx="630233" cy="670348"/>
            </a:xfrm>
            <a:prstGeom prst="foldedCorner">
              <a:avLst/>
            </a:prstGeom>
            <a:solidFill>
              <a:srgbClr val="C9D0DE"/>
            </a:solidFill>
            <a:ln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2DC0C066-8B32-4FC8-BB5D-368A98454F28}"/>
              </a:ext>
            </a:extLst>
          </p:cNvPr>
          <p:cNvGrpSpPr/>
          <p:nvPr/>
        </p:nvGrpSpPr>
        <p:grpSpPr>
          <a:xfrm>
            <a:off x="3584273" y="2481381"/>
            <a:ext cx="836034" cy="876448"/>
            <a:chOff x="2672521" y="1514454"/>
            <a:chExt cx="623142" cy="637679"/>
          </a:xfrm>
        </p:grpSpPr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7A66B916-8B76-4817-86CB-FBC5D52D8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1071" y="1514454"/>
              <a:ext cx="564592" cy="564592"/>
            </a:xfrm>
            <a:prstGeom prst="snip1Rect">
              <a:avLst>
                <a:gd name="adj" fmla="val 30163"/>
              </a:avLst>
            </a:prstGeom>
            <a:solidFill>
              <a:srgbClr val="F1F7FF"/>
            </a:solidFill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8EEDE8DD-A77B-4207-89E2-65FC6D9FD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2521" y="1587541"/>
              <a:ext cx="564592" cy="564592"/>
            </a:xfrm>
            <a:prstGeom prst="snip1Rect">
              <a:avLst>
                <a:gd name="adj" fmla="val 30163"/>
              </a:avLst>
            </a:prstGeom>
            <a:solidFill>
              <a:srgbClr val="F1F7FF"/>
            </a:solidFill>
          </p:spPr>
        </p:pic>
      </p:grp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D58B4D5-8DBB-4AE4-8CD7-740E03ED4EB7}"/>
              </a:ext>
            </a:extLst>
          </p:cNvPr>
          <p:cNvSpPr/>
          <p:nvPr/>
        </p:nvSpPr>
        <p:spPr>
          <a:xfrm>
            <a:off x="3825386" y="1901290"/>
            <a:ext cx="1227123" cy="462627"/>
          </a:xfrm>
          <a:prstGeom prst="rect">
            <a:avLst/>
          </a:prstGeom>
          <a:solidFill>
            <a:srgbClr val="F1F7FF"/>
          </a:solidFill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endParaRPr lang="en-US" altLang="ko-KR" b="1" i="1" kern="0" dirty="0">
              <a:solidFill>
                <a:srgbClr val="44546A"/>
              </a:solidFill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019198CF-D0E2-41D0-8044-95FFADFE9BD6}"/>
              </a:ext>
            </a:extLst>
          </p:cNvPr>
          <p:cNvGrpSpPr/>
          <p:nvPr/>
        </p:nvGrpSpPr>
        <p:grpSpPr>
          <a:xfrm>
            <a:off x="7568280" y="4010298"/>
            <a:ext cx="3563443" cy="1501119"/>
            <a:chOff x="2037977" y="3235194"/>
            <a:chExt cx="5179537" cy="2129286"/>
          </a:xfrm>
        </p:grpSpPr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7C72CDE4-A0AE-41F3-BB13-039862ECA9B1}"/>
                </a:ext>
              </a:extLst>
            </p:cNvPr>
            <p:cNvSpPr/>
            <p:nvPr/>
          </p:nvSpPr>
          <p:spPr>
            <a:xfrm>
              <a:off x="2037977" y="3235194"/>
              <a:ext cx="1731383" cy="2129286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i="1" dirty="0">
                  <a:solidFill>
                    <a:schemeClr val="tx2"/>
                  </a:solidFill>
                </a:rPr>
                <a:t>변수</a:t>
              </a:r>
              <a:endParaRPr lang="en-US" altLang="ko-KR" sz="16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7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1600" b="1" i="1" dirty="0">
                  <a:solidFill>
                    <a:schemeClr val="tx2"/>
                  </a:solidFill>
                </a:rPr>
                <a:t>테이블</a:t>
              </a:r>
              <a:endParaRPr lang="en-US" altLang="ko-KR" sz="16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7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1600" b="1" i="1" dirty="0" err="1">
                  <a:solidFill>
                    <a:schemeClr val="tx2"/>
                  </a:solidFill>
                </a:rPr>
                <a:t>컬럼명</a:t>
              </a:r>
              <a:endParaRPr lang="en-US" altLang="ko-KR" sz="16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7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…</a:t>
              </a:r>
            </a:p>
          </p:txBody>
        </p:sp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C0DF45C9-E41F-4854-9F97-892C0F1358ED}"/>
                </a:ext>
              </a:extLst>
            </p:cNvPr>
            <p:cNvSpPr/>
            <p:nvPr/>
          </p:nvSpPr>
          <p:spPr>
            <a:xfrm>
              <a:off x="5486131" y="3235194"/>
              <a:ext cx="1731383" cy="2129286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i="1" dirty="0">
                  <a:solidFill>
                    <a:schemeClr val="tx2"/>
                  </a:solidFill>
                </a:rPr>
                <a:t>표준단어</a:t>
              </a:r>
              <a:endParaRPr lang="en-US" altLang="ko-KR" sz="16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7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1600" b="1" i="1" dirty="0">
                  <a:solidFill>
                    <a:schemeClr val="tx2"/>
                  </a:solidFill>
                </a:rPr>
                <a:t>표준용어</a:t>
              </a:r>
              <a:endParaRPr lang="en-US" altLang="ko-KR" sz="16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7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1600" b="1" i="1" dirty="0">
                  <a:solidFill>
                    <a:schemeClr val="tx2"/>
                  </a:solidFill>
                </a:rPr>
                <a:t>도메인</a:t>
              </a:r>
              <a:endParaRPr lang="en-US" altLang="ko-KR" sz="1600" b="1" i="1" dirty="0">
                <a:solidFill>
                  <a:schemeClr val="tx2"/>
                </a:solidFill>
              </a:endParaRPr>
            </a:p>
            <a:p>
              <a:pPr algn="ctr"/>
              <a:endParaRPr lang="en-US" altLang="ko-KR" sz="700" b="1" i="1" dirty="0">
                <a:solidFill>
                  <a:schemeClr val="tx2"/>
                </a:solidFill>
              </a:endParaRPr>
            </a:p>
            <a:p>
              <a:pPr algn="ctr"/>
              <a:r>
                <a:rPr lang="en-US" sz="1600" b="1" i="1" dirty="0">
                  <a:solidFill>
                    <a:schemeClr val="tx2"/>
                  </a:solidFill>
                </a:rPr>
                <a:t>…</a:t>
              </a:r>
            </a:p>
          </p:txBody>
        </p:sp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FE4B1FAD-D717-490A-B6D3-E34DFF7FF953}"/>
                </a:ext>
              </a:extLst>
            </p:cNvPr>
            <p:cNvSpPr/>
            <p:nvPr/>
          </p:nvSpPr>
          <p:spPr>
            <a:xfrm>
              <a:off x="3461143" y="3974266"/>
              <a:ext cx="2257612" cy="651140"/>
            </a:xfrm>
            <a:prstGeom prst="roundRect">
              <a:avLst/>
            </a:prstGeom>
            <a:solidFill>
              <a:srgbClr val="F1F7FF"/>
            </a:solidFill>
            <a:ln w="254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i="1" dirty="0">
                  <a:solidFill>
                    <a:schemeClr val="tx2"/>
                  </a:solidFill>
                </a:rPr>
                <a:t>데이터 사전</a:t>
              </a:r>
              <a:endParaRPr lang="en-US" b="1" i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0F4A346-E357-4D30-971C-EB58AAFD1612}"/>
              </a:ext>
            </a:extLst>
          </p:cNvPr>
          <p:cNvGrpSpPr/>
          <p:nvPr/>
        </p:nvGrpSpPr>
        <p:grpSpPr>
          <a:xfrm>
            <a:off x="5353560" y="2614961"/>
            <a:ext cx="1115670" cy="864253"/>
            <a:chOff x="3141302" y="4017947"/>
            <a:chExt cx="1778438" cy="137766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493AD7D0-8B40-4959-BA20-61CF5C68839C}"/>
                </a:ext>
              </a:extLst>
            </p:cNvPr>
            <p:cNvSpPr/>
            <p:nvPr/>
          </p:nvSpPr>
          <p:spPr>
            <a:xfrm>
              <a:off x="3141302" y="4477169"/>
              <a:ext cx="459222" cy="459222"/>
            </a:xfrm>
            <a:prstGeom prst="ellipse">
              <a:avLst/>
            </a:prstGeom>
            <a:noFill/>
            <a:ln w="508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BFBF07C5-B15D-4FF6-B131-DE9466F4DF85}"/>
                </a:ext>
              </a:extLst>
            </p:cNvPr>
            <p:cNvSpPr/>
            <p:nvPr/>
          </p:nvSpPr>
          <p:spPr>
            <a:xfrm>
              <a:off x="4460518" y="4017947"/>
              <a:ext cx="459222" cy="459222"/>
            </a:xfrm>
            <a:prstGeom prst="ellipse">
              <a:avLst/>
            </a:prstGeom>
            <a:noFill/>
            <a:ln w="508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F54FEEB1-1B4C-441E-B467-C9CAA2069547}"/>
                </a:ext>
              </a:extLst>
            </p:cNvPr>
            <p:cNvSpPr/>
            <p:nvPr/>
          </p:nvSpPr>
          <p:spPr>
            <a:xfrm>
              <a:off x="4460518" y="4936391"/>
              <a:ext cx="459222" cy="459222"/>
            </a:xfrm>
            <a:prstGeom prst="ellipse">
              <a:avLst/>
            </a:prstGeom>
            <a:noFill/>
            <a:ln w="508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5F943D8C-CA0F-49F1-9C52-DBA60FFDC98B}"/>
                </a:ext>
              </a:extLst>
            </p:cNvPr>
            <p:cNvCxnSpPr>
              <a:stCxn id="4" idx="6"/>
              <a:endCxn id="98" idx="2"/>
            </p:cNvCxnSpPr>
            <p:nvPr/>
          </p:nvCxnSpPr>
          <p:spPr>
            <a:xfrm flipV="1">
              <a:off x="3600524" y="4247558"/>
              <a:ext cx="859994" cy="459222"/>
            </a:xfrm>
            <a:prstGeom prst="bentConnector3">
              <a:avLst/>
            </a:prstGeom>
            <a:ln w="38100">
              <a:solidFill>
                <a:srgbClr val="8497B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2FDCA28F-152E-4770-990E-5C93A7CFA255}"/>
                </a:ext>
              </a:extLst>
            </p:cNvPr>
            <p:cNvCxnSpPr>
              <a:stCxn id="4" idx="6"/>
              <a:endCxn id="99" idx="2"/>
            </p:cNvCxnSpPr>
            <p:nvPr/>
          </p:nvCxnSpPr>
          <p:spPr>
            <a:xfrm>
              <a:off x="3600524" y="4706780"/>
              <a:ext cx="859994" cy="459222"/>
            </a:xfrm>
            <a:prstGeom prst="bentConnector3">
              <a:avLst/>
            </a:prstGeom>
            <a:ln w="38100">
              <a:solidFill>
                <a:srgbClr val="8497B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7ED4C1F-6851-40B0-B72F-A38F73E18FC7}"/>
              </a:ext>
            </a:extLst>
          </p:cNvPr>
          <p:cNvSpPr/>
          <p:nvPr/>
        </p:nvSpPr>
        <p:spPr>
          <a:xfrm>
            <a:off x="3557690" y="1901290"/>
            <a:ext cx="1435656" cy="462627"/>
          </a:xfrm>
          <a:prstGeom prst="rect">
            <a:avLst/>
          </a:prstGeom>
          <a:solidFill>
            <a:srgbClr val="F1F7FF"/>
          </a:solidFill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i="1" kern="0" dirty="0">
                <a:solidFill>
                  <a:srgbClr val="44546A"/>
                </a:solidFill>
              </a:rPr>
              <a:t>텍스트 파일</a:t>
            </a:r>
            <a:endParaRPr lang="en-US" altLang="ko-KR" b="1" i="1" kern="0" dirty="0">
              <a:solidFill>
                <a:srgbClr val="44546A"/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6A5DF65C-59B1-4B4B-8836-DFB5E4493879}"/>
              </a:ext>
            </a:extLst>
          </p:cNvPr>
          <p:cNvSpPr/>
          <p:nvPr/>
        </p:nvSpPr>
        <p:spPr>
          <a:xfrm>
            <a:off x="5512765" y="1892380"/>
            <a:ext cx="1166470" cy="462627"/>
          </a:xfrm>
          <a:prstGeom prst="rect">
            <a:avLst/>
          </a:prstGeom>
          <a:solidFill>
            <a:srgbClr val="F1F7FF"/>
          </a:solidFill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i="1" kern="0" dirty="0">
                <a:solidFill>
                  <a:srgbClr val="44546A"/>
                </a:solidFill>
              </a:rPr>
              <a:t>용어분리</a:t>
            </a:r>
            <a:endParaRPr lang="en-US" altLang="ko-KR" b="1" i="1" kern="0" dirty="0">
              <a:solidFill>
                <a:srgbClr val="44546A"/>
              </a:solidFill>
            </a:endParaRP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F6482522-E5DC-477B-A90C-9A9724C9E499}"/>
              </a:ext>
            </a:extLst>
          </p:cNvPr>
          <p:cNvSpPr/>
          <p:nvPr/>
        </p:nvSpPr>
        <p:spPr>
          <a:xfrm>
            <a:off x="7568280" y="2561270"/>
            <a:ext cx="1170338" cy="430114"/>
          </a:xfrm>
          <a:prstGeom prst="roundRect">
            <a:avLst/>
          </a:prstGeom>
          <a:solidFill>
            <a:srgbClr val="F1F7FF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i="1" dirty="0">
                <a:solidFill>
                  <a:schemeClr val="tx2"/>
                </a:solidFill>
              </a:rPr>
              <a:t>단어</a:t>
            </a:r>
            <a:endParaRPr lang="en-US" sz="1600" b="1" i="1" dirty="0">
              <a:solidFill>
                <a:schemeClr val="tx2"/>
              </a:solidFill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C7ABEBC2-34EF-4D36-9D8B-718A8B592701}"/>
              </a:ext>
            </a:extLst>
          </p:cNvPr>
          <p:cNvSpPr/>
          <p:nvPr/>
        </p:nvSpPr>
        <p:spPr>
          <a:xfrm>
            <a:off x="7568280" y="3152024"/>
            <a:ext cx="1170338" cy="430114"/>
          </a:xfrm>
          <a:prstGeom prst="roundRect">
            <a:avLst/>
          </a:prstGeom>
          <a:solidFill>
            <a:srgbClr val="F1F7FF"/>
          </a:solidFill>
          <a:ln w="254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i="1" dirty="0">
                <a:solidFill>
                  <a:schemeClr val="tx2"/>
                </a:solidFill>
              </a:rPr>
              <a:t>용어</a:t>
            </a:r>
            <a:endParaRPr lang="en-US" sz="1600" b="1" i="1" dirty="0">
              <a:solidFill>
                <a:schemeClr val="tx2"/>
              </a:solidFill>
            </a:endParaRPr>
          </a:p>
        </p:txBody>
      </p: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4E7FB4DF-7BC3-40A1-A67A-2F90AE861A02}"/>
              </a:ext>
            </a:extLst>
          </p:cNvPr>
          <p:cNvCxnSpPr>
            <a:cxnSpLocks/>
            <a:stCxn id="102" idx="3"/>
            <a:endCxn id="96" idx="0"/>
          </p:cNvCxnSpPr>
          <p:nvPr/>
        </p:nvCxnSpPr>
        <p:spPr>
          <a:xfrm>
            <a:off x="8738618" y="2776327"/>
            <a:ext cx="1797523" cy="1233971"/>
          </a:xfrm>
          <a:prstGeom prst="bentConnector2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3BCA7D69-C044-4522-BC48-0FA2970AF9A3}"/>
              </a:ext>
            </a:extLst>
          </p:cNvPr>
          <p:cNvCxnSpPr>
            <a:cxnSpLocks/>
            <a:stCxn id="97" idx="2"/>
          </p:cNvCxnSpPr>
          <p:nvPr/>
        </p:nvCxnSpPr>
        <p:spPr>
          <a:xfrm rot="16200000" flipH="1">
            <a:off x="10067551" y="4246827"/>
            <a:ext cx="968044" cy="2455148"/>
          </a:xfrm>
          <a:prstGeom prst="bentConnector2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9119968D-49DC-4081-ABA4-90A19A997B50}"/>
              </a:ext>
            </a:extLst>
          </p:cNvPr>
          <p:cNvCxnSpPr>
            <a:cxnSpLocks/>
            <a:endCxn id="92" idx="2"/>
          </p:cNvCxnSpPr>
          <p:nvPr/>
        </p:nvCxnSpPr>
        <p:spPr>
          <a:xfrm>
            <a:off x="2461349" y="2969832"/>
            <a:ext cx="1122924" cy="0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8D9D9E0C-66F6-4522-A7AA-C52DBE31E848}"/>
              </a:ext>
            </a:extLst>
          </p:cNvPr>
          <p:cNvCxnSpPr>
            <a:cxnSpLocks/>
          </p:cNvCxnSpPr>
          <p:nvPr/>
        </p:nvCxnSpPr>
        <p:spPr>
          <a:xfrm>
            <a:off x="4420307" y="3022655"/>
            <a:ext cx="832413" cy="0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C8250135-ED1C-4953-B7D6-D8103032D11A}"/>
              </a:ext>
            </a:extLst>
          </p:cNvPr>
          <p:cNvCxnSpPr>
            <a:cxnSpLocks/>
          </p:cNvCxnSpPr>
          <p:nvPr/>
        </p:nvCxnSpPr>
        <p:spPr>
          <a:xfrm>
            <a:off x="6543040" y="2749461"/>
            <a:ext cx="1025240" cy="0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9122B336-A06D-4606-81C4-3C3B248D5D8C}"/>
              </a:ext>
            </a:extLst>
          </p:cNvPr>
          <p:cNvCxnSpPr>
            <a:cxnSpLocks/>
          </p:cNvCxnSpPr>
          <p:nvPr/>
        </p:nvCxnSpPr>
        <p:spPr>
          <a:xfrm>
            <a:off x="6543040" y="3345950"/>
            <a:ext cx="1025240" cy="0"/>
          </a:xfrm>
          <a:prstGeom prst="straightConnector1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C3370DF3-648A-40DE-8B9C-71B656D676CD}"/>
              </a:ext>
            </a:extLst>
          </p:cNvPr>
          <p:cNvSpPr/>
          <p:nvPr/>
        </p:nvSpPr>
        <p:spPr>
          <a:xfrm>
            <a:off x="9278119" y="2853862"/>
            <a:ext cx="1212143" cy="462627"/>
          </a:xfrm>
          <a:prstGeom prst="rect">
            <a:avLst/>
          </a:prstGeom>
          <a:noFill/>
          <a:ln w="25400" cap="flat">
            <a:noFill/>
          </a:ln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>
                <a:solidFill>
                  <a:srgbClr val="44546A"/>
                </a:solidFill>
              </a:rPr>
              <a:t>+</a:t>
            </a:r>
            <a:r>
              <a:rPr lang="ko-KR" altLang="en-US" b="1" i="1" kern="0" dirty="0">
                <a:solidFill>
                  <a:srgbClr val="44546A"/>
                </a:solidFill>
              </a:rPr>
              <a:t>추가정보</a:t>
            </a:r>
            <a:endParaRPr lang="en-US" altLang="ko-KR" b="1" i="1" kern="0" dirty="0">
              <a:solidFill>
                <a:srgbClr val="44546A"/>
              </a:solidFill>
            </a:endParaRPr>
          </a:p>
        </p:txBody>
      </p: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90E6262C-E7CE-4250-A997-1C3CD79CA112}"/>
              </a:ext>
            </a:extLst>
          </p:cNvPr>
          <p:cNvSpPr/>
          <p:nvPr/>
        </p:nvSpPr>
        <p:spPr>
          <a:xfrm>
            <a:off x="3409125" y="1726966"/>
            <a:ext cx="8112315" cy="447062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6B2D5DA-608B-4037-B1F8-31EC62A26019}"/>
              </a:ext>
            </a:extLst>
          </p:cNvPr>
          <p:cNvSpPr/>
          <p:nvPr/>
        </p:nvSpPr>
        <p:spPr>
          <a:xfrm>
            <a:off x="2543956" y="2907005"/>
            <a:ext cx="122521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kern="0" dirty="0">
                <a:solidFill>
                  <a:srgbClr val="44546A"/>
                </a:solidFill>
              </a:rPr>
              <a:t>①</a:t>
            </a:r>
            <a:r>
              <a:rPr lang="ko-KR" altLang="en-US" b="1" i="1" kern="0" dirty="0">
                <a:solidFill>
                  <a:srgbClr val="44546A"/>
                </a:solidFill>
              </a:rPr>
              <a:t> </a:t>
            </a:r>
            <a:r>
              <a:rPr lang="en-US" altLang="ko-KR" b="1" i="1" kern="0" dirty="0">
                <a:solidFill>
                  <a:srgbClr val="44546A"/>
                </a:solidFill>
              </a:rPr>
              <a:t>OCR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E4D8C111-A7D8-459E-B154-0A06632A0062}"/>
              </a:ext>
            </a:extLst>
          </p:cNvPr>
          <p:cNvSpPr/>
          <p:nvPr/>
        </p:nvSpPr>
        <p:spPr>
          <a:xfrm>
            <a:off x="4419582" y="3110205"/>
            <a:ext cx="122521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kern="0" dirty="0">
                <a:solidFill>
                  <a:srgbClr val="44546A"/>
                </a:solidFill>
              </a:rPr>
              <a:t>②</a:t>
            </a:r>
            <a:r>
              <a:rPr lang="ko-KR" altLang="en-US" b="1" i="1" kern="0" dirty="0">
                <a:solidFill>
                  <a:srgbClr val="44546A"/>
                </a:solidFill>
              </a:rPr>
              <a:t> </a:t>
            </a:r>
            <a:r>
              <a:rPr lang="en-US" altLang="ko-KR" b="1" i="1" kern="0" dirty="0">
                <a:solidFill>
                  <a:srgbClr val="44546A"/>
                </a:solidFill>
              </a:rPr>
              <a:t>READ</a:t>
            </a: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753CD7E-31EE-43F6-A522-238EB8F563D2}"/>
              </a:ext>
            </a:extLst>
          </p:cNvPr>
          <p:cNvSpPr/>
          <p:nvPr/>
        </p:nvSpPr>
        <p:spPr>
          <a:xfrm>
            <a:off x="6300721" y="3497079"/>
            <a:ext cx="1452598" cy="46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kern="0" dirty="0">
                <a:solidFill>
                  <a:srgbClr val="44546A"/>
                </a:solidFill>
              </a:rPr>
              <a:t>③ </a:t>
            </a:r>
            <a:r>
              <a:rPr lang="en-US" altLang="ko-KR" b="1" i="1" kern="0" dirty="0">
                <a:solidFill>
                  <a:srgbClr val="44546A"/>
                </a:solidFill>
              </a:rPr>
              <a:t>SEPERATE</a:t>
            </a: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00D0A5DD-6A7B-42B8-B22D-4F03AFA15FDF}"/>
              </a:ext>
            </a:extLst>
          </p:cNvPr>
          <p:cNvSpPr/>
          <p:nvPr/>
        </p:nvSpPr>
        <p:spPr>
          <a:xfrm>
            <a:off x="8950502" y="3465906"/>
            <a:ext cx="1071946" cy="46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kern="0" dirty="0">
                <a:solidFill>
                  <a:srgbClr val="44546A"/>
                </a:solidFill>
              </a:rPr>
              <a:t>④ </a:t>
            </a:r>
            <a:r>
              <a:rPr lang="en-US" altLang="ko-KR" b="1" i="1" kern="0" dirty="0">
                <a:solidFill>
                  <a:srgbClr val="44546A"/>
                </a:solidFill>
              </a:rPr>
              <a:t>INPUT</a:t>
            </a: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980BE831-9C6D-48B7-92C2-0EE42D37C923}"/>
              </a:ext>
            </a:extLst>
          </p:cNvPr>
          <p:cNvSpPr/>
          <p:nvPr/>
        </p:nvSpPr>
        <p:spPr>
          <a:xfrm>
            <a:off x="9347366" y="5518758"/>
            <a:ext cx="1350163" cy="46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kern="0" dirty="0">
                <a:solidFill>
                  <a:srgbClr val="44546A"/>
                </a:solidFill>
              </a:rPr>
              <a:t>⑤ </a:t>
            </a:r>
            <a:r>
              <a:rPr lang="en-US" altLang="ko-KR" b="1" i="1" kern="0" dirty="0">
                <a:solidFill>
                  <a:srgbClr val="44546A"/>
                </a:solidFill>
              </a:rPr>
              <a:t>WRITE</a:t>
            </a:r>
          </a:p>
        </p:txBody>
      </p: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417CCAEA-8A24-4313-A3A4-BC30268199BB}"/>
              </a:ext>
            </a:extLst>
          </p:cNvPr>
          <p:cNvCxnSpPr>
            <a:cxnSpLocks/>
            <a:stCxn id="104" idx="3"/>
            <a:endCxn id="96" idx="0"/>
          </p:cNvCxnSpPr>
          <p:nvPr/>
        </p:nvCxnSpPr>
        <p:spPr>
          <a:xfrm>
            <a:off x="8738618" y="3367081"/>
            <a:ext cx="1797523" cy="643217"/>
          </a:xfrm>
          <a:prstGeom prst="bentConnector2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2D477C4F-67E9-48B8-AA0F-498502D5ADB0}"/>
              </a:ext>
            </a:extLst>
          </p:cNvPr>
          <p:cNvSpPr/>
          <p:nvPr/>
        </p:nvSpPr>
        <p:spPr>
          <a:xfrm>
            <a:off x="3979315" y="4618725"/>
            <a:ext cx="1695030" cy="880369"/>
          </a:xfrm>
          <a:prstGeom prst="rect">
            <a:avLst/>
          </a:prstGeom>
          <a:solidFill>
            <a:srgbClr val="F1F7FF"/>
          </a:solidFill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i="1" kern="0" dirty="0">
                <a:solidFill>
                  <a:srgbClr val="44546A"/>
                </a:solidFill>
              </a:rPr>
              <a:t>추가로 필요 시</a:t>
            </a:r>
            <a:endParaRPr lang="en-US" altLang="ko-KR" b="1" i="1" kern="0" dirty="0">
              <a:solidFill>
                <a:srgbClr val="44546A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b="1" kern="0" dirty="0">
                <a:solidFill>
                  <a:srgbClr val="44546A"/>
                </a:solidFill>
              </a:rPr>
              <a:t>②</a:t>
            </a:r>
            <a:r>
              <a:rPr lang="ko-KR" altLang="en-US" b="1" i="1" kern="0" dirty="0" err="1">
                <a:solidFill>
                  <a:srgbClr val="44546A"/>
                </a:solidFill>
              </a:rPr>
              <a:t>부터</a:t>
            </a:r>
            <a:r>
              <a:rPr lang="ko-KR" altLang="en-US" b="1" i="1" kern="0" dirty="0">
                <a:solidFill>
                  <a:srgbClr val="44546A"/>
                </a:solidFill>
              </a:rPr>
              <a:t> 반복</a:t>
            </a:r>
            <a:endParaRPr lang="en-US" altLang="ko-KR" b="1" i="1" kern="0" dirty="0">
              <a:solidFill>
                <a:srgbClr val="44546A"/>
              </a:solidFill>
            </a:endParaRPr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D7063044-D28A-4880-A22B-0EEDCD781C6F}"/>
              </a:ext>
            </a:extLst>
          </p:cNvPr>
          <p:cNvSpPr/>
          <p:nvPr/>
        </p:nvSpPr>
        <p:spPr>
          <a:xfrm>
            <a:off x="3963013" y="4574368"/>
            <a:ext cx="1793551" cy="1015941"/>
          </a:xfrm>
          <a:prstGeom prst="roundRect">
            <a:avLst/>
          </a:prstGeom>
          <a:noFill/>
          <a:ln w="38100">
            <a:solidFill>
              <a:srgbClr val="1A73D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17C61A21-8CDB-4C1A-8C12-1218368D5457}"/>
              </a:ext>
            </a:extLst>
          </p:cNvPr>
          <p:cNvCxnSpPr>
            <a:cxnSpLocks/>
            <a:endCxn id="138" idx="2"/>
          </p:cNvCxnSpPr>
          <p:nvPr/>
        </p:nvCxnSpPr>
        <p:spPr>
          <a:xfrm rot="10800000">
            <a:off x="4859789" y="5590309"/>
            <a:ext cx="6919358" cy="490802"/>
          </a:xfrm>
          <a:prstGeom prst="bentConnector2">
            <a:avLst/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연결선: 꺾임 145">
            <a:extLst>
              <a:ext uri="{FF2B5EF4-FFF2-40B4-BE49-F238E27FC236}">
                <a16:creationId xmlns:a16="http://schemas.microsoft.com/office/drawing/2014/main" id="{6D1624FC-992A-49B9-A4D4-ABB788544C90}"/>
              </a:ext>
            </a:extLst>
          </p:cNvPr>
          <p:cNvCxnSpPr>
            <a:cxnSpLocks/>
            <a:stCxn id="138" idx="0"/>
            <a:endCxn id="92" idx="1"/>
          </p:cNvCxnSpPr>
          <p:nvPr/>
        </p:nvCxnSpPr>
        <p:spPr>
          <a:xfrm rot="16200000" flipV="1">
            <a:off x="3803133" y="3517711"/>
            <a:ext cx="1216539" cy="896775"/>
          </a:xfrm>
          <a:prstGeom prst="bentConnector3">
            <a:avLst>
              <a:gd name="adj1" fmla="val 50000"/>
            </a:avLst>
          </a:prstGeom>
          <a:ln w="25400">
            <a:solidFill>
              <a:srgbClr val="1A73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30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3225786" y="-2096199"/>
            <a:ext cx="6344819" cy="11078390"/>
          </a:xfrm>
          <a:prstGeom prst="round2SameRect">
            <a:avLst>
              <a:gd name="adj1" fmla="val 2856"/>
              <a:gd name="adj2" fmla="val 0"/>
            </a:avLst>
          </a:prstGeom>
          <a:solidFill>
            <a:srgbClr val="F1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7989" y="355501"/>
            <a:ext cx="6096000" cy="9202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44546A"/>
                </a:solidFill>
              </a:rPr>
              <a:t>Schedule(WBS)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D33A9-ED34-465A-B4F9-040D87D7F363}"/>
              </a:ext>
            </a:extLst>
          </p:cNvPr>
          <p:cNvGrpSpPr/>
          <p:nvPr/>
        </p:nvGrpSpPr>
        <p:grpSpPr>
          <a:xfrm>
            <a:off x="327152" y="270587"/>
            <a:ext cx="531845" cy="6344819"/>
            <a:chOff x="327154" y="270587"/>
            <a:chExt cx="531845" cy="6344819"/>
          </a:xfrm>
        </p:grpSpPr>
        <p:grpSp>
          <p:nvGrpSpPr>
            <p:cNvPr id="30" name="그룹 29"/>
            <p:cNvGrpSpPr/>
            <p:nvPr/>
          </p:nvGrpSpPr>
          <p:grpSpPr>
            <a:xfrm>
              <a:off x="327154" y="270587"/>
              <a:ext cx="531845" cy="6344819"/>
              <a:chOff x="298579" y="270587"/>
              <a:chExt cx="531845" cy="634481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 rot="16200000">
                <a:off x="-2607908" y="3177074"/>
                <a:ext cx="6344819" cy="531845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493663" y="1896594"/>
                <a:ext cx="178838" cy="236010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 rot="10800000" flipH="1" flipV="1">
                <a:off x="450542" y="4630278"/>
                <a:ext cx="281638" cy="22158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56501" y="523875"/>
                <a:ext cx="216000" cy="157689"/>
                <a:chOff x="444218" y="523875"/>
                <a:chExt cx="216000" cy="157689"/>
              </a:xfrm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44218" y="523875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444218" y="593719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444218" y="663564"/>
                  <a:ext cx="216000" cy="1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F43C91B-3E84-4BCB-8B61-18845B7E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89844" l="5664" r="94922">
                          <a14:foregroundMark x1="53125" y1="35938" x2="53125" y2="35938"/>
                          <a14:foregroundMark x1="76758" y1="32813" x2="76758" y2="32813"/>
                          <a14:foregroundMark x1="85938" y1="70313" x2="85938" y2="70313"/>
                          <a14:foregroundMark x1="94922" y1="66016" x2="94922" y2="66016"/>
                          <a14:foregroundMark x1="24219" y1="32422" x2="24219" y2="32422"/>
                          <a14:foregroundMark x1="16211" y1="62891" x2="16211" y2="62891"/>
                          <a14:foregroundMark x1="5664" y1="67969" x2="5664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29" y="1194124"/>
              <a:ext cx="348960" cy="34896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3ED8B8D-F36C-46A7-AE38-4B95E08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0000" y1="32584" x2="40000" y2="32584"/>
                          <a14:foregroundMark x1="51525" y1="52060" x2="51525" y2="52060"/>
                          <a14:foregroundMark x1="53220" y1="61798" x2="53220" y2="61798"/>
                          <a14:foregroundMark x1="44407" y1="70037" x2="44407" y2="70037"/>
                          <a14:foregroundMark x1="63729" y1="74532" x2="63729" y2="74532"/>
                          <a14:foregroundMark x1="66441" y1="71161" x2="50169" y2="79026"/>
                          <a14:foregroundMark x1="50169" y1="79026" x2="30847" y2="77154"/>
                          <a14:foregroundMark x1="30847" y1="77154" x2="30508" y2="726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33" y="2468390"/>
              <a:ext cx="369647" cy="33456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33F337-F140-4E5C-B1C2-78D5F414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16" b="97266" l="0" r="98828">
                          <a14:foregroundMark x1="8398" y1="40234" x2="2734" y2="48828"/>
                          <a14:foregroundMark x1="2734" y1="48828" x2="5859" y2="58203"/>
                          <a14:foregroundMark x1="5859" y1="58203" x2="7617" y2="59180"/>
                          <a14:foregroundMark x1="2734" y1="47656" x2="1953" y2="54492"/>
                          <a14:foregroundMark x1="195" y1="49805" x2="195" y2="49805"/>
                          <a14:foregroundMark x1="78906" y1="92383" x2="88086" y2="96875"/>
                          <a14:foregroundMark x1="88086" y1="96875" x2="95898" y2="89648"/>
                          <a14:foregroundMark x1="95898" y1="89648" x2="94336" y2="79883"/>
                          <a14:foregroundMark x1="94336" y1="79883" x2="91797" y2="77734"/>
                          <a14:foregroundMark x1="85547" y1="97266" x2="94336" y2="93359"/>
                          <a14:foregroundMark x1="97656" y1="91797" x2="98633" y2="87500"/>
                          <a14:foregroundMark x1="77930" y1="7617" x2="86914" y2="2734"/>
                          <a14:foregroundMark x1="86914" y1="2734" x2="95313" y2="9180"/>
                          <a14:foregroundMark x1="95313" y1="9180" x2="96484" y2="10938"/>
                          <a14:foregroundMark x1="93555" y1="5664" x2="84766" y2="3516"/>
                          <a14:foregroundMark x1="98828" y1="11133" x2="98828" y2="13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07" y="3134604"/>
              <a:ext cx="285337" cy="2853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0A68CDC-C822-47F8-BDD4-88742560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31" y="3800899"/>
              <a:ext cx="448533" cy="363202"/>
            </a:xfrm>
            <a:prstGeom prst="rect">
              <a:avLst/>
            </a:prstGeom>
          </p:spPr>
        </p:pic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980053"/>
              </p:ext>
            </p:extLst>
          </p:nvPr>
        </p:nvGraphicFramePr>
        <p:xfrm>
          <a:off x="327157" y="2371820"/>
          <a:ext cx="5318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0B90540-2C1F-4B45-8FEC-3CA240DFA3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438755"/>
              </p:ext>
            </p:extLst>
          </p:nvPr>
        </p:nvGraphicFramePr>
        <p:xfrm>
          <a:off x="1456869" y="1525904"/>
          <a:ext cx="8788398" cy="4631270"/>
        </p:xfrm>
        <a:graphic>
          <a:graphicData uri="http://schemas.openxmlformats.org/drawingml/2006/table">
            <a:tbl>
              <a:tblPr bandRow="1">
                <a:tableStyleId>{BDBED569-4797-4DF1-A0F4-6AAB3CD982D8}</a:tableStyleId>
              </a:tblPr>
              <a:tblGrid>
                <a:gridCol w="421916">
                  <a:extLst>
                    <a:ext uri="{9D8B030D-6E8A-4147-A177-3AD203B41FA5}">
                      <a16:colId xmlns:a16="http://schemas.microsoft.com/office/drawing/2014/main" val="4227171968"/>
                    </a:ext>
                  </a:extLst>
                </a:gridCol>
                <a:gridCol w="640895">
                  <a:extLst>
                    <a:ext uri="{9D8B030D-6E8A-4147-A177-3AD203B41FA5}">
                      <a16:colId xmlns:a16="http://schemas.microsoft.com/office/drawing/2014/main" val="996818288"/>
                    </a:ext>
                  </a:extLst>
                </a:gridCol>
                <a:gridCol w="1100627">
                  <a:extLst>
                    <a:ext uri="{9D8B030D-6E8A-4147-A177-3AD203B41FA5}">
                      <a16:colId xmlns:a16="http://schemas.microsoft.com/office/drawing/2014/main" val="2510382063"/>
                    </a:ext>
                  </a:extLst>
                </a:gridCol>
                <a:gridCol w="828120">
                  <a:extLst>
                    <a:ext uri="{9D8B030D-6E8A-4147-A177-3AD203B41FA5}">
                      <a16:colId xmlns:a16="http://schemas.microsoft.com/office/drawing/2014/main" val="789337076"/>
                    </a:ext>
                  </a:extLst>
                </a:gridCol>
                <a:gridCol w="828120">
                  <a:extLst>
                    <a:ext uri="{9D8B030D-6E8A-4147-A177-3AD203B41FA5}">
                      <a16:colId xmlns:a16="http://schemas.microsoft.com/office/drawing/2014/main" val="2645655658"/>
                    </a:ext>
                  </a:extLst>
                </a:gridCol>
                <a:gridCol w="828120">
                  <a:extLst>
                    <a:ext uri="{9D8B030D-6E8A-4147-A177-3AD203B41FA5}">
                      <a16:colId xmlns:a16="http://schemas.microsoft.com/office/drawing/2014/main" val="1219808198"/>
                    </a:ext>
                  </a:extLst>
                </a:gridCol>
                <a:gridCol w="828120">
                  <a:extLst>
                    <a:ext uri="{9D8B030D-6E8A-4147-A177-3AD203B41FA5}">
                      <a16:colId xmlns:a16="http://schemas.microsoft.com/office/drawing/2014/main" val="3828116155"/>
                    </a:ext>
                  </a:extLst>
                </a:gridCol>
                <a:gridCol w="828120">
                  <a:extLst>
                    <a:ext uri="{9D8B030D-6E8A-4147-A177-3AD203B41FA5}">
                      <a16:colId xmlns:a16="http://schemas.microsoft.com/office/drawing/2014/main" val="3113443892"/>
                    </a:ext>
                  </a:extLst>
                </a:gridCol>
                <a:gridCol w="828120">
                  <a:extLst>
                    <a:ext uri="{9D8B030D-6E8A-4147-A177-3AD203B41FA5}">
                      <a16:colId xmlns:a16="http://schemas.microsoft.com/office/drawing/2014/main" val="3595100798"/>
                    </a:ext>
                  </a:extLst>
                </a:gridCol>
                <a:gridCol w="828120">
                  <a:extLst>
                    <a:ext uri="{9D8B030D-6E8A-4147-A177-3AD203B41FA5}">
                      <a16:colId xmlns:a16="http://schemas.microsoft.com/office/drawing/2014/main" val="3853357962"/>
                    </a:ext>
                  </a:extLst>
                </a:gridCol>
                <a:gridCol w="828120">
                  <a:extLst>
                    <a:ext uri="{9D8B030D-6E8A-4147-A177-3AD203B41FA5}">
                      <a16:colId xmlns:a16="http://schemas.microsoft.com/office/drawing/2014/main" val="883459239"/>
                    </a:ext>
                  </a:extLst>
                </a:gridCol>
              </a:tblGrid>
              <a:tr h="330805">
                <a:tc gridSpan="3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WEEK 1</a:t>
                      </a:r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WEEK 2</a:t>
                      </a:r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WEEK 3</a:t>
                      </a:r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WEEK 4</a:t>
                      </a:r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WEEK 5</a:t>
                      </a:r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WEEK 6</a:t>
                      </a:r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WEEK 7</a:t>
                      </a:r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WEEK 8</a:t>
                      </a:r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5748614"/>
                  </a:ext>
                </a:extLst>
              </a:tr>
              <a:tr h="330805">
                <a:tc rowSpan="3">
                  <a:txBody>
                    <a:bodyPr/>
                    <a:lstStyle/>
                    <a:p>
                      <a:r>
                        <a:rPr lang="ko-KR" altLang="en-US" sz="1200" dirty="0"/>
                        <a:t>분석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dirty="0"/>
                        <a:t>시장조사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231643"/>
                  </a:ext>
                </a:extLst>
              </a:tr>
              <a:tr h="330805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dirty="0"/>
                        <a:t>주제선정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3779204"/>
                  </a:ext>
                </a:extLst>
              </a:tr>
              <a:tr h="330805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dirty="0"/>
                        <a:t>요구사항분석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8866646"/>
                  </a:ext>
                </a:extLst>
              </a:tr>
              <a:tr h="330805">
                <a:tc rowSpan="3">
                  <a:txBody>
                    <a:bodyPr/>
                    <a:lstStyle/>
                    <a:p>
                      <a:r>
                        <a:rPr lang="ko-KR" altLang="en-US" sz="1200" dirty="0"/>
                        <a:t>설계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dirty="0"/>
                        <a:t>모듈설계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503707"/>
                  </a:ext>
                </a:extLst>
              </a:tr>
              <a:tr h="330805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dirty="0"/>
                        <a:t>화면설계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992243"/>
                  </a:ext>
                </a:extLst>
              </a:tr>
              <a:tr h="330805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200" dirty="0"/>
                        <a:t>DB</a:t>
                      </a:r>
                      <a:r>
                        <a:rPr lang="ko-KR" altLang="en-US" sz="1200" dirty="0"/>
                        <a:t>설계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963839"/>
                  </a:ext>
                </a:extLst>
              </a:tr>
              <a:tr h="330805">
                <a:tc rowSpan="5">
                  <a:txBody>
                    <a:bodyPr/>
                    <a:lstStyle/>
                    <a:p>
                      <a:r>
                        <a:rPr lang="ko-KR" altLang="en-US" sz="1200" dirty="0"/>
                        <a:t>구현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r>
                        <a:rPr lang="ko-KR" altLang="en-US" sz="1200" dirty="0"/>
                        <a:t>소스</a:t>
                      </a:r>
                      <a:endParaRPr lang="en-US" altLang="ko-KR" sz="1200" dirty="0"/>
                    </a:p>
                    <a:p>
                      <a:r>
                        <a:rPr lang="ko-KR" altLang="en-US" sz="1200" dirty="0"/>
                        <a:t>코딩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모델코딩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4722767"/>
                  </a:ext>
                </a:extLst>
              </a:tr>
              <a:tr h="330805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부가기능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0269470"/>
                  </a:ext>
                </a:extLst>
              </a:tr>
              <a:tr h="330805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웹서비스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3365229"/>
                  </a:ext>
                </a:extLst>
              </a:tr>
              <a:tr h="330805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연동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9581019"/>
                  </a:ext>
                </a:extLst>
              </a:tr>
              <a:tr h="330805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dirty="0"/>
                        <a:t>단위테스트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8532671"/>
                  </a:ext>
                </a:extLst>
              </a:tr>
              <a:tr h="330805">
                <a:tc rowSpan="2">
                  <a:txBody>
                    <a:bodyPr/>
                    <a:lstStyle/>
                    <a:p>
                      <a:r>
                        <a:rPr lang="ko-KR" altLang="en-US" sz="1200" dirty="0"/>
                        <a:t>테스트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dirty="0"/>
                        <a:t>통합테스트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739820"/>
                  </a:ext>
                </a:extLst>
              </a:tr>
              <a:tr h="330805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dirty="0"/>
                        <a:t>문서작업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866381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E70B585-08E9-4586-A23D-EA7FBF96A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72224"/>
              </p:ext>
            </p:extLst>
          </p:nvPr>
        </p:nvGraphicFramePr>
        <p:xfrm>
          <a:off x="10432726" y="4521200"/>
          <a:ext cx="900274" cy="163597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900274">
                  <a:extLst>
                    <a:ext uri="{9D8B030D-6E8A-4147-A177-3AD203B41FA5}">
                      <a16:colId xmlns:a16="http://schemas.microsoft.com/office/drawing/2014/main" val="187321741"/>
                    </a:ext>
                  </a:extLst>
                </a:gridCol>
              </a:tblGrid>
              <a:tr h="3271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범  </a:t>
                      </a:r>
                      <a:r>
                        <a:rPr lang="ko-KR" altLang="en-US" sz="1200" b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례</a:t>
                      </a:r>
                      <a:endParaRPr lang="en-US" sz="12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8997919"/>
                  </a:ext>
                </a:extLst>
              </a:tr>
              <a:tr h="32719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공  동</a:t>
                      </a:r>
                      <a:endParaRPr lang="en-US" sz="12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667347"/>
                  </a:ext>
                </a:extLst>
              </a:tr>
              <a:tr h="32719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이  구</a:t>
                      </a:r>
                      <a:endParaRPr lang="en-US" sz="12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661276"/>
                  </a:ext>
                </a:extLst>
              </a:tr>
              <a:tr h="32719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이가희</a:t>
                      </a:r>
                      <a:endParaRPr lang="en-US" sz="12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189021"/>
                  </a:ext>
                </a:extLst>
              </a:tr>
              <a:tr h="32719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권성민</a:t>
                      </a:r>
                      <a:endParaRPr lang="en-US" sz="12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690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1583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4740</TotalTime>
  <Words>2950</Words>
  <Application>Microsoft Office PowerPoint</Application>
  <PresentationFormat>와이드스크린</PresentationFormat>
  <Paragraphs>935</Paragraphs>
  <Slides>50</Slides>
  <Notes>49</Notes>
  <HiddenSlides>23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7" baseType="lpstr">
      <vt:lpstr>나눔고딕코딩</vt:lpstr>
      <vt:lpstr>맑은 고딕</vt:lpstr>
      <vt:lpstr>Arial</vt:lpstr>
      <vt:lpstr>Calibri</vt:lpstr>
      <vt:lpstr>Calibri Light</vt:lpstr>
      <vt:lpstr>Harlow Solid Italic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1-3</dc:creator>
  <cp:lastModifiedBy>Florentious</cp:lastModifiedBy>
  <cp:revision>237</cp:revision>
  <dcterms:created xsi:type="dcterms:W3CDTF">2020-05-25T23:44:26Z</dcterms:created>
  <dcterms:modified xsi:type="dcterms:W3CDTF">2020-06-02T15:01:32Z</dcterms:modified>
</cp:coreProperties>
</file>